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127"/>
  </p:handoutMasterIdLst>
  <p:sldIdLst>
    <p:sldId id="916" r:id="rId3"/>
    <p:sldId id="259" r:id="rId4"/>
    <p:sldId id="268" r:id="rId6"/>
    <p:sldId id="1389" r:id="rId7"/>
    <p:sldId id="1390" r:id="rId8"/>
    <p:sldId id="1391" r:id="rId9"/>
    <p:sldId id="2538" r:id="rId10"/>
    <p:sldId id="2537" r:id="rId11"/>
    <p:sldId id="2332" r:id="rId12"/>
    <p:sldId id="2333" r:id="rId13"/>
    <p:sldId id="756" r:id="rId14"/>
    <p:sldId id="757" r:id="rId15"/>
    <p:sldId id="753" r:id="rId16"/>
    <p:sldId id="752" r:id="rId17"/>
    <p:sldId id="754" r:id="rId18"/>
    <p:sldId id="755" r:id="rId19"/>
    <p:sldId id="400" r:id="rId20"/>
    <p:sldId id="454" r:id="rId21"/>
    <p:sldId id="2539" r:id="rId22"/>
    <p:sldId id="2540" r:id="rId23"/>
    <p:sldId id="2229" r:id="rId24"/>
    <p:sldId id="719" r:id="rId25"/>
    <p:sldId id="720" r:id="rId26"/>
    <p:sldId id="721" r:id="rId27"/>
    <p:sldId id="1536" r:id="rId28"/>
    <p:sldId id="1759" r:id="rId29"/>
    <p:sldId id="1533" r:id="rId30"/>
    <p:sldId id="1645" r:id="rId31"/>
    <p:sldId id="1755" r:id="rId32"/>
    <p:sldId id="1998" r:id="rId33"/>
    <p:sldId id="1535" r:id="rId34"/>
    <p:sldId id="1761" r:id="rId35"/>
    <p:sldId id="2445" r:id="rId36"/>
    <p:sldId id="1972" r:id="rId37"/>
    <p:sldId id="1973" r:id="rId38"/>
    <p:sldId id="1974" r:id="rId39"/>
    <p:sldId id="1976" r:id="rId40"/>
    <p:sldId id="1977" r:id="rId41"/>
    <p:sldId id="1978" r:id="rId42"/>
    <p:sldId id="1979" r:id="rId43"/>
    <p:sldId id="1982" r:id="rId44"/>
    <p:sldId id="1983" r:id="rId45"/>
    <p:sldId id="1984" r:id="rId46"/>
    <p:sldId id="1985" r:id="rId47"/>
    <p:sldId id="1990" r:id="rId48"/>
    <p:sldId id="2001" r:id="rId49"/>
    <p:sldId id="1991" r:id="rId50"/>
    <p:sldId id="1992" r:id="rId51"/>
    <p:sldId id="1994" r:id="rId52"/>
    <p:sldId id="1997" r:id="rId53"/>
    <p:sldId id="2002" r:id="rId54"/>
    <p:sldId id="1500" r:id="rId55"/>
    <p:sldId id="1501" r:id="rId56"/>
    <p:sldId id="1503" r:id="rId57"/>
    <p:sldId id="1507" r:id="rId58"/>
    <p:sldId id="1539" r:id="rId59"/>
    <p:sldId id="1540" r:id="rId60"/>
    <p:sldId id="365" r:id="rId61"/>
    <p:sldId id="1220" r:id="rId62"/>
    <p:sldId id="1221" r:id="rId63"/>
    <p:sldId id="556" r:id="rId64"/>
    <p:sldId id="832" r:id="rId65"/>
    <p:sldId id="833" r:id="rId66"/>
    <p:sldId id="834" r:id="rId67"/>
    <p:sldId id="835" r:id="rId68"/>
    <p:sldId id="2004" r:id="rId69"/>
    <p:sldId id="875" r:id="rId70"/>
    <p:sldId id="1089" r:id="rId71"/>
    <p:sldId id="1090" r:id="rId72"/>
    <p:sldId id="1538" r:id="rId73"/>
    <p:sldId id="1091" r:id="rId74"/>
    <p:sldId id="1167" r:id="rId75"/>
    <p:sldId id="977" r:id="rId76"/>
    <p:sldId id="761" r:id="rId77"/>
    <p:sldId id="762" r:id="rId78"/>
    <p:sldId id="763" r:id="rId79"/>
    <p:sldId id="2179" r:id="rId80"/>
    <p:sldId id="2180" r:id="rId81"/>
    <p:sldId id="1291" r:id="rId82"/>
    <p:sldId id="1293" r:id="rId83"/>
    <p:sldId id="1294" r:id="rId84"/>
    <p:sldId id="1297" r:id="rId85"/>
    <p:sldId id="1295" r:id="rId86"/>
    <p:sldId id="1296" r:id="rId87"/>
    <p:sldId id="1299" r:id="rId88"/>
    <p:sldId id="1298" r:id="rId89"/>
    <p:sldId id="2141" r:id="rId90"/>
    <p:sldId id="1334" r:id="rId91"/>
    <p:sldId id="1335" r:id="rId92"/>
    <p:sldId id="1336" r:id="rId93"/>
    <p:sldId id="1338" r:id="rId94"/>
    <p:sldId id="1339" r:id="rId95"/>
    <p:sldId id="2181" r:id="rId96"/>
    <p:sldId id="1340" r:id="rId97"/>
    <p:sldId id="1341" r:id="rId98"/>
    <p:sldId id="1342" r:id="rId99"/>
    <p:sldId id="1343" r:id="rId100"/>
    <p:sldId id="1344" r:id="rId101"/>
    <p:sldId id="1541" r:id="rId102"/>
    <p:sldId id="1542" r:id="rId103"/>
    <p:sldId id="1543" r:id="rId104"/>
    <p:sldId id="1544" r:id="rId105"/>
    <p:sldId id="1545" r:id="rId106"/>
    <p:sldId id="1378" r:id="rId107"/>
    <p:sldId id="1381" r:id="rId108"/>
    <p:sldId id="1382" r:id="rId109"/>
    <p:sldId id="1383" r:id="rId110"/>
    <p:sldId id="1384" r:id="rId111"/>
    <p:sldId id="1380" r:id="rId112"/>
    <p:sldId id="1385" r:id="rId113"/>
    <p:sldId id="1386" r:id="rId114"/>
    <p:sldId id="1021" r:id="rId115"/>
    <p:sldId id="638" r:id="rId116"/>
    <p:sldId id="1022" r:id="rId117"/>
    <p:sldId id="876" r:id="rId118"/>
    <p:sldId id="737" r:id="rId119"/>
    <p:sldId id="730" r:id="rId120"/>
    <p:sldId id="1287" r:id="rId121"/>
    <p:sldId id="1333" r:id="rId122"/>
    <p:sldId id="2003" r:id="rId123"/>
    <p:sldId id="282" r:id="rId124"/>
    <p:sldId id="554" r:id="rId125"/>
    <p:sldId id="285"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BD9"/>
    <a:srgbClr val="161E2D"/>
    <a:srgbClr val="AE0212"/>
    <a:srgbClr val="09B6A4"/>
    <a:srgbClr val="2AAFB4"/>
    <a:srgbClr val="527FFF"/>
    <a:srgbClr val="0C0C0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1" Type="http://schemas.openxmlformats.org/officeDocument/2006/relationships/commentAuthors" Target="commentAuthors.xml"/><Relationship Id="rId130" Type="http://schemas.openxmlformats.org/officeDocument/2006/relationships/tableStyles" Target="tableStyles.xml"/><Relationship Id="rId13" Type="http://schemas.openxmlformats.org/officeDocument/2006/relationships/slide" Target="slides/slide10.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handoutMaster" Target="handoutMasters/handoutMaster1.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work in the area of ​​computing since the year 2000.</a:t>
            </a:r>
            <a:endParaRPr lang="en-US"/>
          </a:p>
          <a:p>
            <a:endParaRPr lang="en-US"/>
          </a:p>
          <a:p>
            <a:r>
              <a:rPr lang="en-US"/>
              <a:t>I am currently a graduate in Computer Science, I have two specializations in Information Security (UniLeya) and the other in Intermediate Media (UFG). Prior to my graduation, I graduated from Cepa (Centro de Estudos Profissionalizantes de Anápolis) Developing Systems and attending FreeCodeCamp to evolve knowledge.</a:t>
            </a:r>
            <a:endParaRPr lang="en-US"/>
          </a:p>
          <a:p>
            <a:endParaRPr lang="en-US"/>
          </a:p>
          <a:p>
            <a:r>
              <a:rPr lang="en-US"/>
              <a:t>I worked in this time with several technologies among them,</a:t>
            </a:r>
            <a:endParaRPr lang="en-US"/>
          </a:p>
          <a:p>
            <a:r>
              <a:rPr lang="en-US"/>
              <a:t>Java</a:t>
            </a:r>
            <a:endParaRPr lang="en-US"/>
          </a:p>
          <a:p>
            <a:r>
              <a:rPr lang="en-US"/>
              <a:t>Spring Framework (dependency injection, Spring Data, Spring Security, Spring boot)</a:t>
            </a:r>
            <a:endParaRPr lang="en-US"/>
          </a:p>
          <a:p>
            <a:r>
              <a:rPr lang="en-US"/>
              <a:t>WebService (Rest / Soap)</a:t>
            </a:r>
            <a:endParaRPr lang="en-US"/>
          </a:p>
          <a:p>
            <a:r>
              <a:rPr lang="en-US"/>
              <a:t>Hibernate</a:t>
            </a:r>
            <a:endParaRPr lang="en-US"/>
          </a:p>
          <a:p>
            <a:r>
              <a:rPr lang="en-US"/>
              <a:t>HTML 5</a:t>
            </a:r>
            <a:endParaRPr lang="en-US"/>
          </a:p>
          <a:p>
            <a:r>
              <a:rPr lang="en-US"/>
              <a:t>Javascript, NodeJs</a:t>
            </a:r>
            <a:endParaRPr lang="en-US"/>
          </a:p>
          <a:p>
            <a:r>
              <a:rPr lang="en-US"/>
              <a:t>CSS, CSS3</a:t>
            </a:r>
            <a:endParaRPr lang="en-US"/>
          </a:p>
          <a:p>
            <a:r>
              <a:rPr lang="en-US"/>
              <a:t>Bootstrap</a:t>
            </a:r>
            <a:endParaRPr lang="en-US"/>
          </a:p>
          <a:p>
            <a:r>
              <a:rPr lang="en-US"/>
              <a:t>JSP</a:t>
            </a:r>
            <a:endParaRPr lang="en-US"/>
          </a:p>
          <a:p>
            <a:r>
              <a:rPr lang="en-US"/>
              <a:t>JSF (Primefaces)</a:t>
            </a:r>
            <a:endParaRPr lang="en-US"/>
          </a:p>
          <a:p>
            <a:r>
              <a:rPr lang="en-US"/>
              <a:t>AngularJS, React, React Native and VueJS</a:t>
            </a:r>
            <a:endParaRPr lang="en-US"/>
          </a:p>
          <a:p>
            <a:r>
              <a:rPr lang="en-US"/>
              <a:t>Database (Oracle, SqlServer, Postgres, MySQL and DB2)</a:t>
            </a:r>
            <a:endParaRPr lang="en-US"/>
          </a:p>
          <a:p>
            <a:r>
              <a:rPr lang="en-US"/>
              <a:t>Non-Relational Database (MongoDb, Neo4J)</a:t>
            </a:r>
            <a:endParaRPr lang="en-US"/>
          </a:p>
          <a:p>
            <a:r>
              <a:rPr lang="en-US"/>
              <a:t>Junit</a:t>
            </a:r>
            <a:endParaRPr lang="en-US"/>
          </a:p>
          <a:p>
            <a:r>
              <a:rPr lang="en-US"/>
              <a:t>Selenium</a:t>
            </a:r>
            <a:endParaRPr lang="en-US"/>
          </a:p>
          <a:p>
            <a:r>
              <a:rPr lang="en-US"/>
              <a:t>I am a computer teacher and Free Software enthusiast.</a:t>
            </a:r>
            <a:endParaRPr lang="en-US"/>
          </a:p>
          <a:p>
            <a:endParaRPr lang="en-US"/>
          </a:p>
          <a:p>
            <a:r>
              <a:rPr lang="en-US"/>
              <a:t>I helped coordinate FLISOL 2013,2014,2015 and 2016 in Anápolis-Goiás. Participate actively in the Free Software movement in Goiás, a member of the Anapolivre community, I am currently a Developer Analyst at </a:t>
            </a:r>
            <a:r>
              <a:rPr lang="en-US">
                <a:sym typeface="+mn-ea"/>
              </a:rPr>
              <a:t>Grupo GFT</a:t>
            </a:r>
            <a:r>
              <a:rPr lang="en-US"/>
              <a:t>, where I work with Java and Angular projects, where I have been working since 2018.</a:t>
            </a:r>
            <a:endParaRPr lang="en-US"/>
          </a:p>
          <a:p>
            <a:endParaRPr lang="en-US"/>
          </a:p>
          <a:p>
            <a:endParaRPr lang="en-US"/>
          </a:p>
          <a:p>
            <a:r>
              <a:rPr lang="en-US">
                <a:sym typeface="+mn-ea"/>
              </a:rPr>
              <a:t>I helped coordinate FLISOL 2013,2014</a:t>
            </a:r>
            <a:endParaRPr lang="en-US">
              <a:sym typeface="+mn-ea"/>
            </a:endParaRPr>
          </a:p>
          <a:p>
            <a:endParaRPr lang="en-US"/>
          </a:p>
          <a:p>
            <a:endParaRPr lang="en-US"/>
          </a:p>
          <a:p>
            <a:r>
              <a:rPr lang="en-US">
                <a:sym typeface="+mn-ea"/>
              </a:rPr>
              <a:t>I helped coordinate </a:t>
            </a:r>
            <a:r>
              <a:rPr lang="pt-PT" altLang="en-US">
                <a:sym typeface="+mn-ea"/>
              </a:rPr>
              <a:t>JoinCommunity </a:t>
            </a:r>
            <a:r>
              <a:rPr lang="en-US">
                <a:sym typeface="+mn-ea"/>
              </a:rPr>
              <a:t>20</a:t>
            </a:r>
            <a:r>
              <a:rPr lang="pt-PT" altLang="en-US">
                <a:sym typeface="+mn-ea"/>
              </a:rPr>
              <a:t>22</a:t>
            </a:r>
            <a:r>
              <a:rPr lang="en-US">
                <a:sym typeface="+mn-ea"/>
              </a:rPr>
              <a:t>,</a:t>
            </a:r>
            <a:r>
              <a:rPr lang="pt-PT" altLang="en-US">
                <a:sym typeface="+mn-ea"/>
              </a:rPr>
              <a:t> </a:t>
            </a:r>
            <a:r>
              <a:rPr lang="en-US">
                <a:sym typeface="+mn-ea"/>
              </a:rPr>
              <a:t>20</a:t>
            </a:r>
            <a:r>
              <a:rPr lang="pt-PT" altLang="en-US">
                <a:sym typeface="+mn-ea"/>
              </a:rPr>
              <a:t>23</a:t>
            </a:r>
            <a:endParaRPr lang="en-US">
              <a:sym typeface="+mn-ea"/>
            </a:endParaRPr>
          </a:p>
          <a:p>
            <a:endParaRPr lang="en-US"/>
          </a:p>
          <a:p>
            <a:r>
              <a:rPr lang="en-US"/>
              <a:t>Grupo GFT </a:t>
            </a:r>
            <a:endParaRPr lang="en-US"/>
          </a:p>
          <a:p>
            <a:r>
              <a:rPr lang="en-US"/>
              <a:t>Java, Spring Boot, JPA, RestTemplate, WebClient, Reactive Programming, Functional Programming, Rest Assured, Mockito, Unit Testing, Cumcuber, Kafka, RabbitMQ, ActiveMQ, Azure Services, AWS Services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There is an AWS extension that can be installed in vscode, it shows you which services were created, being the same useful, helping in many cases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Thanks for your time</a:t>
            </a:r>
            <a:endParaRPr lang="en-US"/>
          </a:p>
          <a:p>
            <a:endParaRPr lang="en-US"/>
          </a:p>
          <a:p>
            <a:r>
              <a:rPr lang="en-US"/>
              <a:t>let's go</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 wanted to ask a question to Chat GPT (OpenAI) and Bard (Google), and upon receiving the answer, I thought, if I follow these steps that were suggested to me I could understand better about AWS Serverless.</a:t>
            </a:r>
            <a:endParaRPr lang="en-US"/>
          </a:p>
          <a:p>
            <a:endParaRPr lang="en-US"/>
          </a:p>
          <a:p>
            <a:r>
              <a:rPr lang="en-US"/>
              <a:t>Yes, this presentation in tutorial mode was born from this question.</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reached a different level</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Both chatGPT and bard answered something similar, some small differences, but the same model</a:t>
            </a:r>
            <a:endParaRPr lang="en-US"/>
          </a:p>
          <a:p>
            <a:endParaRPr lang="en-US"/>
          </a:p>
          <a:p>
            <a:r>
              <a:rPr lang="en-US"/>
              <a:t>divided the content to be learned into weeks and at the end a message that leads the user to have something like discipline, talk to people with more knowledge on the subject and try, try and try</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algn="l"/>
            <a:endParaRPr lang="en-US">
              <a:solidFill>
                <a:schemeClr val="bg1"/>
              </a:solidFill>
              <a:sym typeface="+mn-ea"/>
            </a:endParaRPr>
          </a:p>
          <a:p>
            <a:pPr algn="l"/>
            <a:r>
              <a:rPr lang="en-US">
                <a:solidFill>
                  <a:schemeClr val="bg1"/>
                </a:solidFill>
                <a:sym typeface="+mn-ea"/>
              </a:rPr>
              <a:t>When I think about the question about creating a regular, then I thought about creating something,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started studying, step by step, AWS serverless technologies, one after another,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got to know AWS CDK, </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 come from a world where we only code, there were professionals with the knowledge about DevOps (Culture), however, we are currently the center of all tasks, from requirements analysis, such as unit testing and also in application observability issues, our activities have increased proportionally to the challenges of a new world of development using cloud computing</a:t>
            </a:r>
            <a:endParaRPr lang="en-US">
              <a:solidFill>
                <a:schemeClr val="bg1"/>
              </a:solidFill>
              <a:sym typeface="+mn-ea"/>
            </a:endParaRPr>
          </a:p>
          <a:p>
            <a:pPr algn="l"/>
            <a:endParaRPr lang="en-US">
              <a:solidFill>
                <a:schemeClr val="bg1"/>
              </a:solidFill>
              <a:sym typeface="+mn-ea"/>
            </a:endParaRPr>
          </a:p>
          <a:p>
            <a:pPr algn="l"/>
            <a:r>
              <a:rPr lang="en-US">
                <a:solidFill>
                  <a:schemeClr val="bg1"/>
                </a:solidFill>
                <a:sym typeface="+mn-ea"/>
              </a:rPr>
              <a:t>In this use case, we will work on creating an application that can save, change, search and delete an item, such as an item register, widely used in e-commerce, such as:</a:t>
            </a:r>
            <a:endParaRPr lang="en-US">
              <a:solidFill>
                <a:schemeClr val="bg1"/>
              </a:solidFill>
              <a:sym typeface="+mn-ea"/>
            </a:endParaRPr>
          </a:p>
          <a:p>
            <a:pPr algn="l"/>
            <a:r>
              <a:rPr lang="en-US">
                <a:solidFill>
                  <a:schemeClr val="bg1"/>
                </a:solidFill>
                <a:sym typeface="+mn-ea"/>
              </a:rPr>
              <a:t>Alibaba (China) US$ 1,249 tri</a:t>
            </a:r>
            <a:endParaRPr lang="en-US">
              <a:solidFill>
                <a:schemeClr val="bg1"/>
              </a:solidFill>
              <a:sym typeface="+mn-ea"/>
            </a:endParaRPr>
          </a:p>
          <a:p>
            <a:pPr algn="l"/>
            <a:r>
              <a:rPr lang="en-US">
                <a:solidFill>
                  <a:schemeClr val="bg1"/>
                </a:solidFill>
                <a:sym typeface="+mn-ea"/>
              </a:rPr>
              <a:t>Amazon (United States) US$602 billion</a:t>
            </a:r>
            <a:endParaRPr lang="en-US">
              <a:solidFill>
                <a:schemeClr val="bg1"/>
              </a:solidFill>
              <a:sym typeface="+mn-ea"/>
            </a:endParaRPr>
          </a:p>
          <a:p>
            <a:pPr algn="l"/>
            <a:r>
              <a:rPr lang="en-US">
                <a:solidFill>
                  <a:schemeClr val="bg1"/>
                </a:solidFill>
                <a:sym typeface="+mn-ea"/>
              </a:rPr>
              <a:t>JD.com (China) US$505 billion</a:t>
            </a:r>
            <a:endParaRPr lang="en-US">
              <a:solidFill>
                <a:schemeClr val="bg1"/>
              </a:solidFill>
              <a:sym typeface="+mn-ea"/>
            </a:endParaRPr>
          </a:p>
          <a:p>
            <a:pPr algn="l"/>
            <a:r>
              <a:rPr lang="en-US">
                <a:solidFill>
                  <a:schemeClr val="bg1"/>
                </a:solidFill>
                <a:sym typeface="+mn-ea"/>
              </a:rPr>
              <a:t>Pinduoduo (China) US$383 billion</a:t>
            </a:r>
            <a:endParaRPr lang="en-US">
              <a:solidFill>
                <a:schemeClr val="bg1"/>
              </a:solidFill>
              <a:sym typeface="+mn-ea"/>
            </a:endParaRPr>
          </a:p>
          <a:p>
            <a:pPr algn="l"/>
            <a:r>
              <a:rPr lang="en-US">
                <a:solidFill>
                  <a:schemeClr val="bg1"/>
                </a:solidFill>
                <a:sym typeface="+mn-ea"/>
              </a:rPr>
              <a:t>eBay (United States) US$85 billion</a:t>
            </a:r>
            <a:endParaRPr lang="en-US">
              <a:solidFill>
                <a:schemeClr val="bg1"/>
              </a:solidFill>
              <a:sym typeface="+mn-ea"/>
            </a:endParaRPr>
          </a:p>
          <a:p>
            <a:pPr algn="l"/>
            <a:r>
              <a:rPr lang="en-US">
                <a:solidFill>
                  <a:schemeClr val="bg1"/>
                </a:solidFill>
                <a:sym typeface="+mn-ea"/>
              </a:rPr>
              <a:t>Walmart (United States) US$ 73.2 billion</a:t>
            </a:r>
            <a:endParaRPr lang="en-US">
              <a:solidFill>
                <a:schemeClr val="bg1"/>
              </a:solidFill>
              <a:sym typeface="+mn-ea"/>
            </a:endParaRPr>
          </a:p>
          <a:p>
            <a:pPr algn="l"/>
            <a:r>
              <a:rPr lang="en-US">
                <a:solidFill>
                  <a:schemeClr val="bg1"/>
                </a:solidFill>
                <a:sym typeface="+mn-ea"/>
              </a:rPr>
              <a:t>Shopee (Singapore) US$62.6 billion</a:t>
            </a:r>
            <a:endParaRPr lang="en-US">
              <a:solidFill>
                <a:schemeClr val="bg1"/>
              </a:solidFill>
              <a:sym typeface="+mn-ea"/>
            </a:endParaRPr>
          </a:p>
          <a:p>
            <a:pPr algn="l"/>
            <a:r>
              <a:rPr lang="en-US">
                <a:solidFill>
                  <a:schemeClr val="bg1"/>
                </a:solidFill>
                <a:sym typeface="+mn-ea"/>
              </a:rPr>
              <a:t>Rakuten (China) US$ 32.8 billion</a:t>
            </a:r>
            <a:endParaRPr lang="en-US">
              <a:solidFill>
                <a:schemeClr val="bg1"/>
              </a:solidFill>
              <a:sym typeface="+mn-ea"/>
            </a:endParaRPr>
          </a:p>
          <a:p>
            <a:pPr algn="l"/>
            <a:r>
              <a:rPr lang="en-US">
                <a:solidFill>
                  <a:schemeClr val="bg1"/>
                </a:solidFill>
                <a:sym typeface="+mn-ea"/>
              </a:rPr>
              <a:t>Mercado Libre (Argentina) US$ 28.4 billion</a:t>
            </a:r>
            <a:endParaRPr lang="en-US">
              <a:solidFill>
                <a:schemeClr val="bg1"/>
              </a:solidFill>
              <a:sym typeface="+mn-ea"/>
            </a:endParaRPr>
          </a:p>
          <a:p>
            <a:pPr algn="l"/>
            <a:r>
              <a:rPr lang="en-US">
                <a:solidFill>
                  <a:schemeClr val="bg1"/>
                </a:solidFill>
                <a:sym typeface="+mn-ea"/>
              </a:rPr>
              <a:t>Vipshop (China) US$ 26 billion</a:t>
            </a:r>
            <a:endParaRPr lang="en-US">
              <a:solidFill>
                <a:schemeClr val="bg1"/>
              </a:solidFill>
              <a:sym typeface="+mn-e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In this use case, we focus on creating API using the HTTP protocol, for this service we will use API Gateway in Rest API mode</a:t>
            </a:r>
            <a:endParaRPr lang="en-US"/>
          </a:p>
          <a:p>
            <a:endParaRPr lang="en-US"/>
          </a:p>
          <a:p>
            <a:r>
              <a:t>We will create 5 endpoints (Create, Update, getOne, getAll, Delete), using methods (Post, Patch, Get, Get, Delete) respectively</a:t>
            </a:r>
            <a:r>
              <a:rPr lang="pt-PT"/>
              <a:t>.</a:t>
            </a:r>
            <a:endParaRPr lang="pt-PT"/>
          </a:p>
          <a:p>
            <a:endParaRPr lang="pt-PT" altLang="en-US"/>
          </a:p>
          <a:p>
            <a:r>
              <a:rPr lang="pt-PT" altLang="en-US"/>
              <a:t>each endpoint is connected to a lambda function, using the Python programming language in its version 3.10 in its code</a:t>
            </a:r>
            <a:endParaRPr lang="pt-PT" altLang="en-US"/>
          </a:p>
          <a:p>
            <a:endParaRPr lang="pt-PT" altLang="en-US"/>
          </a:p>
          <a:p>
            <a:r>
              <a:rPr lang="pt-PT" altLang="en-US"/>
              <a:t>Lambda functions coded in Python will use Boto3, the AWS SDK for communication and manipulation of data or events between AWS services.</a:t>
            </a:r>
            <a:endParaRPr lang="pt-PT" altLang="en-US"/>
          </a:p>
          <a:p>
            <a:endParaRPr lang="pt-PT" altLang="en-US"/>
          </a:p>
          <a:p>
            <a:r>
              <a:rPr lang="pt-PT" altLang="en-US"/>
              <a:t>Something to clarify here at this point is the difference between CDK and SDK, CDK is used to create AWS services, but behind the same being used is the SDK to create all these services.</a:t>
            </a:r>
            <a:endParaRPr lang="pt-PT" altLang="en-US"/>
          </a:p>
          <a:p>
            <a:endParaRPr lang="pt-PT" altLang="en-US"/>
          </a:p>
          <a:p>
            <a:r>
              <a:rPr lang="pt-PT" altLang="en-US"/>
              <a:t>This is important because boto3 uses the SDK to communicate between services.</a:t>
            </a:r>
            <a:endParaRPr lang="pt-PT" altLang="en-US"/>
          </a:p>
          <a:p>
            <a:endParaRPr lang="pt-PT" altLang="en-US"/>
          </a:p>
          <a:p>
            <a:r>
              <a:rPr lang="pt-PT" altLang="en-US"/>
              <a:t>All services in this use case will be created using CDK in Java(11).</a:t>
            </a:r>
            <a:endParaRPr lang="pt-PT" altLang="en-US"/>
          </a:p>
          <a:p>
            <a:endParaRPr lang="pt-PT" altLang="en-US"/>
          </a:p>
          <a:p>
            <a:r>
              <a:rPr lang="pt-PT" altLang="en-US"/>
              <a:t>You can point the qrcode reader and see the repository on github (weder96), or follow the link below, where you will find all the codes that we will use in this use case</a:t>
            </a:r>
            <a:endParaRPr lang="pt-PT"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pt-PT" altLang="en-US"/>
              <a:t>1. </a:t>
            </a:r>
            <a:r>
              <a:rPr lang="en-US"/>
              <a:t>It is necessary to create an account on AWS, when creating it they will ask for a credit card number, but only for validation and additional usage charges, however when creating your account you will be starting your free tier, in our case all the services that we will use for create our use case, there is no additional cost</a:t>
            </a:r>
            <a:r>
              <a:rPr lang="pt-PT" altLang="en-US"/>
              <a:t>.</a:t>
            </a:r>
            <a:endParaRPr lang="pt-PT" altLang="en-US"/>
          </a:p>
          <a:p>
            <a:endParaRPr lang="pt-PT" altLang="en-US"/>
          </a:p>
          <a:p>
            <a:r>
              <a:rPr lang="pt-PT" altLang="en-US"/>
              <a:t>2. CLI it is necessary to configure your accesskey and secretKey to use the command execution feature that creates services in AWS without the need for manual creation via the console, just use the console to validate that it was created as specified</a:t>
            </a:r>
            <a:endParaRPr lang="pt-PT" altLang="en-US"/>
          </a:p>
          <a:p>
            <a:endParaRPr lang="pt-PT" altLang="en-US"/>
          </a:p>
          <a:p>
            <a:r>
              <a:rPr lang="pt-PT" altLang="en-US"/>
              <a:t>3. This is optional, as it can be tested directly with lambda functions, but it's nice to have some knowledge of programming in Python</a:t>
            </a:r>
            <a:endParaRPr lang="pt-PT" altLang="en-US"/>
          </a:p>
          <a:p>
            <a:endParaRPr lang="pt-PT" altLang="en-US"/>
          </a:p>
          <a:p>
            <a:r>
              <a:rPr lang="pt-PT" altLang="en-US"/>
              <a:t>4. </a:t>
            </a:r>
            <a:r>
              <a:rPr lang="pt-PT" altLang="en-US">
                <a:sym typeface="+mn-ea"/>
              </a:rPr>
              <a:t>This is optional </a:t>
            </a:r>
            <a:r>
              <a:rPr lang="pt-PT" altLang="en-US"/>
              <a:t>Visual Studio Code is a source code editor developed by Microsoft for Windows, Linux, and macOS. It includes support for debugging, built-in Git versioning, syntax highlighting, smart code completion, snippets, and code refactoring. </a:t>
            </a:r>
            <a:r>
              <a:rPr lang="pt-PT" altLang="en-US">
                <a:sym typeface="+mn-ea"/>
              </a:rPr>
              <a:t>release </a:t>
            </a:r>
            <a:r>
              <a:rPr lang="pt-PT" altLang="en-US">
                <a:sym typeface="+mn-ea"/>
              </a:rPr>
              <a:t>2015 </a:t>
            </a:r>
            <a:endParaRPr lang="pt-PT" altLang="en-US"/>
          </a:p>
          <a:p>
            <a:endParaRPr lang="pt-PT" altLang="en-US"/>
          </a:p>
          <a:p>
            <a:r>
              <a:rPr lang="pt-PT" altLang="en-US"/>
              <a:t>5. </a:t>
            </a:r>
            <a:r>
              <a:rPr lang="pt-PT" altLang="en-US">
                <a:sym typeface="+mn-ea"/>
              </a:rPr>
              <a:t>This is optional </a:t>
            </a:r>
            <a:r>
              <a:rPr lang="pt-PT" altLang="en-US"/>
              <a:t>IntelliJ IDEA is an integrated development environment written in Java for developing computer software written in Java, Kotlin, Groovy, and other JVM-based languages. </a:t>
            </a:r>
            <a:r>
              <a:rPr lang="pt-PT" altLang="en-US">
                <a:sym typeface="+mn-ea"/>
              </a:rPr>
              <a:t>release </a:t>
            </a:r>
            <a:r>
              <a:rPr lang="pt-PT" altLang="en-US"/>
              <a:t>2001, you can use the community version</a:t>
            </a:r>
            <a:endParaRPr lang="pt-PT" altLang="en-US"/>
          </a:p>
          <a:p>
            <a:endParaRPr lang="pt-PT" altLang="en-US"/>
          </a:p>
          <a:p>
            <a:r>
              <a:rPr lang="pt-PT" altLang="en-US"/>
              <a:t>6. </a:t>
            </a:r>
            <a:r>
              <a:rPr lang="pt-PT" altLang="en-US">
                <a:sym typeface="+mn-ea"/>
              </a:rPr>
              <a:t>This is optional </a:t>
            </a:r>
            <a:r>
              <a:rPr lang="pt-PT" altLang="en-US"/>
              <a:t>Postman is an API platform for developers. The company is locate in San Francisco and maintains an office in Bangalore, where it was founded. As of February 2023, Postman reports having more than 25 million registered users and 75,000 open APIs, which it says constitutes the world's largest public API hub.</a:t>
            </a:r>
            <a:endParaRPr lang="pt-PT" altLang="en-US"/>
          </a:p>
          <a:p>
            <a:r>
              <a:rPr lang="pt-PT" altLang="en-US"/>
              <a:t>We will use postman to make http calls on our created endpoint</a:t>
            </a:r>
            <a:endParaRPr lang="pt-PT" altLang="en-US"/>
          </a:p>
          <a:p>
            <a:endParaRPr lang="pt-PT" altLang="en-US"/>
          </a:p>
          <a:p>
            <a:r>
              <a:rPr lang="pt-PT" altLang="en-US"/>
              <a:t>Note:  items listed as optional can be exchanged for others that have the same purpose</a:t>
            </a:r>
            <a:endParaRPr lang="pt-PT" altLang="en-US"/>
          </a:p>
          <a:p>
            <a:endParaRPr lang="pt-PT" altLang="en-US"/>
          </a:p>
          <a:p>
            <a:endParaRPr lang="pt-PT" altLang="en-US"/>
          </a:p>
          <a:p>
            <a:endParaRPr lang="pt-PT"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You can install aws-cli on several distributions, however it is </a:t>
            </a:r>
            <a:r>
              <a:rPr lang="pt-PT" altLang="en-US"/>
              <a:t>better </a:t>
            </a:r>
            <a:r>
              <a:rPr lang="en-US"/>
              <a:t>to install directly from the AWS repository, because you cannot guarantee that the latest version when installed by third-party repositories</a:t>
            </a:r>
            <a:endParaRPr lang="en-US"/>
          </a:p>
          <a:p>
            <a:endParaRPr lang="en-US"/>
          </a:p>
          <a:p>
            <a:r>
              <a:rPr lang="pt-PT" altLang="en-US"/>
              <a:t>T</a:t>
            </a:r>
            <a:r>
              <a:rPr lang="en-US"/>
              <a:t>his example</a:t>
            </a:r>
            <a:r>
              <a:rPr lang="pt-PT" altLang="en-US"/>
              <a:t>(slide presentation)</a:t>
            </a:r>
            <a:r>
              <a:rPr lang="en-US"/>
              <a:t> we are installing aws-cli on a 64 bit </a:t>
            </a:r>
            <a:r>
              <a:rPr lang="pt-PT" altLang="en-US"/>
              <a:t>(</a:t>
            </a:r>
            <a:r>
              <a:rPr lang="en-US"/>
              <a:t>Linux Mint 21.2 "Victoria"</a:t>
            </a:r>
            <a:r>
              <a:rPr lang="pt-PT" altLang="en-US"/>
              <a:t>), using curl command , then unzipping and running the installation command,</a:t>
            </a:r>
            <a:endParaRPr lang="pt-PT"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gradFill flip="none" rotWithShape="1">
          <a:gsLst>
            <a:gs pos="100000">
              <a:srgbClr val="161D2C"/>
            </a:gs>
            <a:gs pos="0">
              <a:srgbClr val="005B9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p:cNvSpPr txBox="1"/>
          <p:nvPr userDrawn="1"/>
        </p:nvSpPr>
        <p:spPr bwMode="white">
          <a:xfrm>
            <a:off x="200025" y="1854200"/>
            <a:ext cx="8470901" cy="1587500"/>
          </a:xfrm>
          <a:prstGeom prst="rect">
            <a:avLst/>
          </a:prstGeom>
          <a:noFill/>
        </p:spPr>
        <p:txBody>
          <a:bodyPr lIns="182880" tIns="91440" rIns="146304" bIns="9144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endPar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Text Placeholder 12"/>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4" name="Text Placeholder 12"/>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5" name="Text Placeholder 12"/>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6" name="Text Placeholder 12"/>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
        <p:nvSpPr>
          <p:cNvPr id="7" name="Text Placeholder 12"/>
          <p:cNvSpPr>
            <a:spLocks noGrp="1"/>
          </p:cNvSpPr>
          <p:nvPr>
            <p:ph type="body" sz="quarter" idx="14" hasCustomPrompt="1"/>
          </p:nvPr>
        </p:nvSpPr>
        <p:spPr>
          <a:xfrm>
            <a:off x="72184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endParaRPr lang="en-US" dirty="0"/>
          </a:p>
        </p:txBody>
      </p:sp>
      <p:sp>
        <p:nvSpPr>
          <p:cNvPr id="8" name="Text Placeholder 12"/>
          <p:cNvSpPr>
            <a:spLocks noGrp="1"/>
          </p:cNvSpPr>
          <p:nvPr>
            <p:ph type="body" sz="quarter" idx="15" hasCustomPrompt="1"/>
          </p:nvPr>
        </p:nvSpPr>
        <p:spPr>
          <a:xfrm>
            <a:off x="72184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E10A13-D768-1349-BEAE-CC73AA6917B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5E10A13-D768-1349-BEAE-CC73AA6917B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5E10A13-D768-1349-BEAE-CC73AA6917B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0A13-D768-1349-BEAE-CC73AA6917B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10A13-D768-1349-BEAE-CC73AA6917B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CAB5F-3576-064E-8919-43DF24EE387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10A13-D768-1349-BEAE-CC73AA6917B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AB5F-3576-064E-8919-43DF24EE387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3.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4.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5.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6.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19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jpe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204.png"/><Relationship Id="rId1" Type="http://schemas.openxmlformats.org/officeDocument/2006/relationships/image" Target="../media/image203.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206.png"/><Relationship Id="rId1" Type="http://schemas.openxmlformats.org/officeDocument/2006/relationships/image" Target="../media/image1.jpe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atalog.workshops.aws/stepfunctions/en-US" TargetMode="External"/><Relationship Id="rId2" Type="http://schemas.openxmlformats.org/officeDocument/2006/relationships/image" Target="../media/image208.png"/><Relationship Id="rId1" Type="http://schemas.openxmlformats.org/officeDocument/2006/relationships/image" Target="../media/image207.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09.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2.png"/><Relationship Id="rId1" Type="http://schemas.openxmlformats.org/officeDocument/2006/relationships/image" Target="../media/image211.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4.png"/><Relationship Id="rId1" Type="http://schemas.openxmlformats.org/officeDocument/2006/relationships/image" Target="../media/image213.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5.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8.png"/><Relationship Id="rId1" Type="http://schemas.openxmlformats.org/officeDocument/2006/relationships/image" Target="../media/image217.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0.png"/><Relationship Id="rId1" Type="http://schemas.openxmlformats.org/officeDocument/2006/relationships/image" Target="../media/image2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2.png"/><Relationship Id="rId1" Type="http://schemas.openxmlformats.org/officeDocument/2006/relationships/image" Target="../media/image221.png"/></Relationships>
</file>

<file path=ppt/slides/_rels/slide121.xml.rels><?xml version="1.0" encoding="UTF-8" standalone="yes"?>
<Relationships xmlns="http://schemas.openxmlformats.org/package/2006/relationships"><Relationship Id="rId9" Type="http://schemas.openxmlformats.org/officeDocument/2006/relationships/hyperlink" Target="https://docs.aws.amazon.com/lambda/latest/dg/lambda-java.html" TargetMode="External"/><Relationship Id="rId8" Type="http://schemas.openxmlformats.org/officeDocument/2006/relationships/hyperlink" Target="https://docs.aws.amazon.com/pt_br/prescriptive-guidance/latest/patterns/deploy-a-ci-cd-pipeline-for-java-microservices-on-amazon-ecs.html" TargetMode="External"/><Relationship Id="rId7" Type="http://schemas.openxmlformats.org/officeDocument/2006/relationships/hyperlink" Target="https://docs.aws.amazon.com/code-library/latest/ug/java_2_code_examples.html" TargetMode="External"/><Relationship Id="rId6" Type="http://schemas.openxmlformats.org/officeDocument/2006/relationships/hyperlink" Target="https://aws.amazon.com/pt/intellij/" TargetMode="External"/><Relationship Id="rId5" Type="http://schemas.openxmlformats.org/officeDocument/2006/relationships/hyperlink" Target="https://docs.aws.amazon.com/toolkit-for-jetbrains/latest/userguide/setup-toolkit.html" TargetMode="External"/><Relationship Id="rId4" Type="http://schemas.openxmlformats.org/officeDocument/2006/relationships/hyperlink" Target="https://aws.amazon.com/pt/developer/language/java/" TargetMode="External"/><Relationship Id="rId3" Type="http://schemas.openxmlformats.org/officeDocument/2006/relationships/hyperlink" Target="https://docs.aws.amazon.com/cli/latest/userguide/getting-started-install.html" TargetMode="External"/><Relationship Id="rId2" Type="http://schemas.openxmlformats.org/officeDocument/2006/relationships/hyperlink" Target="https://github.com/aws-samples/aws-cdk-examples&#13;" TargetMode="External"/><Relationship Id="rId18" Type="http://schemas.openxmlformats.org/officeDocument/2006/relationships/slideLayout" Target="../slideLayouts/slideLayout7.xml"/><Relationship Id="rId17" Type="http://schemas.openxmlformats.org/officeDocument/2006/relationships/hyperlink" Target="https://docs.aws.amazon.com/lambda/latest/dg/snapstart.html" TargetMode="External"/><Relationship Id="rId16" Type="http://schemas.openxmlformats.org/officeDocument/2006/relationships/hyperlink" Target="https://aws.amazon.com/blogs/compute/java-17-runtime-now-available-on-aws-lambda/" TargetMode="External"/><Relationship Id="rId15" Type="http://schemas.openxmlformats.org/officeDocument/2006/relationships/hyperlink" Target="https://aws.amazon.com/pt/blogs/developer/stepfunctions-fluent-api/" TargetMode="External"/><Relationship Id="rId14" Type="http://schemas.openxmlformats.org/officeDocument/2006/relationships/hyperlink" Target="https://towardsaws.com/deploy-spring-boot-application-to-aws-ec2-using-docker-f359e7ad2026" TargetMode="External"/><Relationship Id="rId13" Type="http://schemas.openxmlformats.org/officeDocument/2006/relationships/hyperlink" Target="https://www.slideshare.net/VadymKazulkin/adopting-java-for-the-serverless-world-at-jax-2022" TargetMode="External"/><Relationship Id="rId12" Type="http://schemas.openxmlformats.org/officeDocument/2006/relationships/hyperlink" Target="https://www.jrebel.com/blog/aws-java-application-setup" TargetMode="External"/><Relationship Id="rId11" Type="http://schemas.openxmlformats.org/officeDocument/2006/relationships/hyperlink" Target="https://www.slideshare.net/AmazonWebServices/java-on-aws" TargetMode="External"/><Relationship Id="rId10" Type="http://schemas.openxmlformats.org/officeDocument/2006/relationships/hyperlink" Target="https://aws.amazon.com/pt/blogs/compute/java-17-runtime-now-available-on-aws-lambda/" TargetMode="External"/><Relationship Id="rId1" Type="http://schemas.openxmlformats.org/officeDocument/2006/relationships/hyperlink" Target="https://cdkworkshop.com" TargetMode="External"/></Relationships>
</file>

<file path=ppt/slides/_rels/slide122.xml.rels><?xml version="1.0" encoding="UTF-8" standalone="yes"?>
<Relationships xmlns="http://schemas.openxmlformats.org/package/2006/relationships"><Relationship Id="rId9" Type="http://schemas.openxmlformats.org/officeDocument/2006/relationships/hyperlink" Target="https://twitter.com/weder96" TargetMode="External"/><Relationship Id="rId8" Type="http://schemas.openxmlformats.org/officeDocument/2006/relationships/image" Target="../media/image5.png"/><Relationship Id="rId7" Type="http://schemas.openxmlformats.org/officeDocument/2006/relationships/hyperlink" Target="https://github.com/weder96&#13;" TargetMode="Externa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3" Type="http://schemas.openxmlformats.org/officeDocument/2006/relationships/hyperlink" Target="https://www.linkedin.com/in/wedermarianodesousa/&#13;" TargetMode="External"/><Relationship Id="rId2" Type="http://schemas.openxmlformats.org/officeDocument/2006/relationships/image" Target="../media/image4.png"/><Relationship Id="rId18" Type="http://schemas.openxmlformats.org/officeDocument/2006/relationships/notesSlide" Target="../notesSlides/notesSlide71.xml"/><Relationship Id="rId17" Type="http://schemas.openxmlformats.org/officeDocument/2006/relationships/slideLayout" Target="../slideLayouts/slideLayout1.xml"/><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image" Target="../media/image230.png"/><Relationship Id="rId13" Type="http://schemas.openxmlformats.org/officeDocument/2006/relationships/hyperlink" Target="https://dev.to/weder96" TargetMode="External"/><Relationship Id="rId12" Type="http://schemas.openxmlformats.org/officeDocument/2006/relationships/image" Target="../media/image229.png"/><Relationship Id="rId11" Type="http://schemas.openxmlformats.org/officeDocument/2006/relationships/image" Target="../media/image228.png"/><Relationship Id="rId10" Type="http://schemas.openxmlformats.org/officeDocument/2006/relationships/image" Target="../media/image227.png"/><Relationship Id="rId1" Type="http://schemas.openxmlformats.org/officeDocument/2006/relationships/image" Target="../media/image2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36.png"/><Relationship Id="rId4" Type="http://schemas.openxmlformats.org/officeDocument/2006/relationships/image" Target="../media/image8.sv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sv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1.sv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4" Type="http://schemas.openxmlformats.org/officeDocument/2006/relationships/notesSlide" Target="../notesSlides/notesSlide13.xml"/><Relationship Id="rId23" Type="http://schemas.openxmlformats.org/officeDocument/2006/relationships/slideLayout" Target="../slideLayouts/slideLayout7.xml"/><Relationship Id="rId22" Type="http://schemas.openxmlformats.org/officeDocument/2006/relationships/image" Target="../media/image24.png"/><Relationship Id="rId21" Type="http://schemas.openxmlformats.org/officeDocument/2006/relationships/image" Target="../media/image65.png"/><Relationship Id="rId20" Type="http://schemas.openxmlformats.org/officeDocument/2006/relationships/image" Target="../media/image64.png"/><Relationship Id="rId2" Type="http://schemas.openxmlformats.org/officeDocument/2006/relationships/image" Target="../media/image49.png"/><Relationship Id="rId19" Type="http://schemas.openxmlformats.org/officeDocument/2006/relationships/image" Target="../media/image63.png"/><Relationship Id="rId18" Type="http://schemas.openxmlformats.org/officeDocument/2006/relationships/image" Target="../media/image20.png"/><Relationship Id="rId17" Type="http://schemas.openxmlformats.org/officeDocument/2006/relationships/image" Target="../media/image62.png"/><Relationship Id="rId16" Type="http://schemas.openxmlformats.org/officeDocument/2006/relationships/image" Target="../media/image61.png"/><Relationship Id="rId15" Type="http://schemas.openxmlformats.org/officeDocument/2006/relationships/image" Target="../media/image60.png"/><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openxmlformats.org/officeDocument/2006/relationships/image" Target="../media/image12.svg"/><Relationship Id="rId10" Type="http://schemas.openxmlformats.org/officeDocument/2006/relationships/image" Target="../media/image56.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8.png"/><Relationship Id="rId6" Type="http://schemas.openxmlformats.org/officeDocument/2006/relationships/image" Target="../media/image31.png"/><Relationship Id="rId5" Type="http://schemas.openxmlformats.org/officeDocument/2006/relationships/image" Target="../media/image67.png"/><Relationship Id="rId4" Type="http://schemas.openxmlformats.org/officeDocument/2006/relationships/image" Target="../media/image65.png"/><Relationship Id="rId3" Type="http://schemas.openxmlformats.org/officeDocument/2006/relationships/hyperlink" Target="https://aws.amazon.com/cdk/" TargetMode="External"/><Relationship Id="rId2" Type="http://schemas.openxmlformats.org/officeDocument/2006/relationships/hyperlink" Target="https://aws.amazon.com/serverless/sam/" TargetMode="External"/><Relationship Id="rId1" Type="http://schemas.openxmlformats.org/officeDocument/2006/relationships/image" Target="../media/image66.png"/></Relationships>
</file>

<file path=ppt/slides/_rels/slide24.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hyperlink" Target="https://claudiajs.com/claudia.html" TargetMode="External"/><Relationship Id="rId4" Type="http://schemas.openxmlformats.org/officeDocument/2006/relationships/hyperlink" Target="https://arc.codes/docs/en/reference/project-manifest/aws" TargetMode="External"/><Relationship Id="rId3" Type="http://schemas.openxmlformats.org/officeDocument/2006/relationships/hyperlink" Target="https://github.com/aws/chalice" TargetMode="External"/><Relationship Id="rId2" Type="http://schemas.openxmlformats.org/officeDocument/2006/relationships/hyperlink" Target="https://www.serverless.com/framework/docs/providers/aws/guide/intro/" TargetMode="External"/><Relationship Id="rId10" Type="http://schemas.openxmlformats.org/officeDocument/2006/relationships/slideLayout" Target="../slideLayouts/slideLayout7.xml"/><Relationship Id="rId1" Type="http://schemas.openxmlformats.org/officeDocument/2006/relationships/image" Target="../media/image6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73.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5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9.png"/><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image" Target="../media/image7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0.png"/><Relationship Id="rId2" Type="http://schemas.openxmlformats.org/officeDocument/2006/relationships/image" Target="../media/image8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20.png"/><Relationship Id="rId1" Type="http://schemas.openxmlformats.org/officeDocument/2006/relationships/image" Target="../media/image84.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3.svg"/><Relationship Id="rId7" Type="http://schemas.openxmlformats.org/officeDocument/2006/relationships/image" Target="../media/image87.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86.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2.png"/><Relationship Id="rId2" Type="http://schemas.openxmlformats.org/officeDocument/2006/relationships/image" Target="../media/image88.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87.png"/><Relationship Id="rId7" Type="http://schemas.openxmlformats.org/officeDocument/2006/relationships/image" Target="../media/image15.svg"/><Relationship Id="rId6" Type="http://schemas.openxmlformats.org/officeDocument/2006/relationships/image" Target="../media/image90.png"/><Relationship Id="rId5" Type="http://schemas.openxmlformats.org/officeDocument/2006/relationships/image" Target="../media/image14.svg"/><Relationship Id="rId4" Type="http://schemas.openxmlformats.org/officeDocument/2006/relationships/image" Target="../media/image89.png"/><Relationship Id="rId3" Type="http://schemas.openxmlformats.org/officeDocument/2006/relationships/image" Target="../media/image51.png"/><Relationship Id="rId2" Type="http://schemas.openxmlformats.org/officeDocument/2006/relationships/image" Target="../media/image52.png"/><Relationship Id="rId15" Type="http://schemas.openxmlformats.org/officeDocument/2006/relationships/notesSlide" Target="../notesSlides/notesSlide18.xml"/><Relationship Id="rId14" Type="http://schemas.openxmlformats.org/officeDocument/2006/relationships/slideLayout" Target="../slideLayouts/slideLayout7.xml"/><Relationship Id="rId13" Type="http://schemas.openxmlformats.org/officeDocument/2006/relationships/image" Target="../media/image16.svg"/><Relationship Id="rId12" Type="http://schemas.openxmlformats.org/officeDocument/2006/relationships/image" Target="../media/image91.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1.png"/><Relationship Id="rId2" Type="http://schemas.openxmlformats.org/officeDocument/2006/relationships/image" Target="../media/image94.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13.svg"/><Relationship Id="rId1" Type="http://schemas.openxmlformats.org/officeDocument/2006/relationships/image" Target="../media/image87.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90.png"/><Relationship Id="rId3" Type="http://schemas.openxmlformats.org/officeDocument/2006/relationships/image" Target="../media/image51.png"/><Relationship Id="rId2" Type="http://schemas.openxmlformats.org/officeDocument/2006/relationships/image" Target="../media/image13.svg"/><Relationship Id="rId1" Type="http://schemas.openxmlformats.org/officeDocument/2006/relationships/image" Target="../media/image87.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51.png"/><Relationship Id="rId2" Type="http://schemas.openxmlformats.org/officeDocument/2006/relationships/image" Target="../media/image13.svg"/><Relationship Id="rId1" Type="http://schemas.openxmlformats.org/officeDocument/2006/relationships/image" Target="../media/image87.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1.svg"/><Relationship Id="rId3" Type="http://schemas.openxmlformats.org/officeDocument/2006/relationships/image" Target="../media/image50.png"/><Relationship Id="rId2" Type="http://schemas.openxmlformats.org/officeDocument/2006/relationships/image" Target="../media/image97.pn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17.svg"/><Relationship Id="rId3" Type="http://schemas.openxmlformats.org/officeDocument/2006/relationships/image" Target="../media/image101.png"/><Relationship Id="rId2" Type="http://schemas.openxmlformats.org/officeDocument/2006/relationships/image" Target="../media/image48.png"/><Relationship Id="rId1" Type="http://schemas.openxmlformats.org/officeDocument/2006/relationships/image" Target="../media/image100.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1.svg"/><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1.png"/><Relationship Id="rId2" Type="http://schemas.openxmlformats.org/officeDocument/2006/relationships/image" Target="../media/image105.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9" Type="http://schemas.openxmlformats.org/officeDocument/2006/relationships/image" Target="../media/image113.png"/><Relationship Id="rId8" Type="http://schemas.openxmlformats.org/officeDocument/2006/relationships/image" Target="../media/image112.png"/><Relationship Id="rId7" Type="http://schemas.openxmlformats.org/officeDocument/2006/relationships/image" Target="../media/image111.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5" Type="http://schemas.openxmlformats.org/officeDocument/2006/relationships/notesSlide" Target="../notesSlides/notesSlide25.xml"/><Relationship Id="rId14" Type="http://schemas.openxmlformats.org/officeDocument/2006/relationships/slideLayout" Target="../slideLayouts/slideLayout7.xml"/><Relationship Id="rId13" Type="http://schemas.openxmlformats.org/officeDocument/2006/relationships/image" Target="../media/image117.png"/><Relationship Id="rId12" Type="http://schemas.openxmlformats.org/officeDocument/2006/relationships/image" Target="../media/image116.png"/><Relationship Id="rId11" Type="http://schemas.openxmlformats.org/officeDocument/2006/relationships/image" Target="../media/image115.png"/><Relationship Id="rId10" Type="http://schemas.openxmlformats.org/officeDocument/2006/relationships/image" Target="../media/image114.png"/><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image" Target="../media/image118.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1.png"/><Relationship Id="rId2" Type="http://schemas.openxmlformats.org/officeDocument/2006/relationships/image" Target="../media/image61.png"/><Relationship Id="rId1" Type="http://schemas.openxmlformats.org/officeDocument/2006/relationships/image" Target="../media/image120.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8.png"/><Relationship Id="rId2" Type="http://schemas.openxmlformats.org/officeDocument/2006/relationships/image" Target="../media/image122.png"/><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image" Target="../media/image12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125.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9.svg"/><Relationship Id="rId4" Type="http://schemas.openxmlformats.org/officeDocument/2006/relationships/image" Target="../media/image127.png"/><Relationship Id="rId3" Type="http://schemas.openxmlformats.org/officeDocument/2006/relationships/image" Target="../media/image18.svg"/><Relationship Id="rId2" Type="http://schemas.openxmlformats.org/officeDocument/2006/relationships/image" Target="../media/image126.png"/><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55.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19.svg"/><Relationship Id="rId4" Type="http://schemas.openxmlformats.org/officeDocument/2006/relationships/image" Target="../media/image127.png"/><Relationship Id="rId3" Type="http://schemas.openxmlformats.org/officeDocument/2006/relationships/image" Target="../media/image18.svg"/><Relationship Id="rId2" Type="http://schemas.openxmlformats.org/officeDocument/2006/relationships/image" Target="../media/image126.png"/><Relationship Id="rId12" Type="http://schemas.openxmlformats.org/officeDocument/2006/relationships/notesSlide" Target="../notesSlides/notesSlide29.xml"/><Relationship Id="rId11" Type="http://schemas.openxmlformats.org/officeDocument/2006/relationships/slideLayout" Target="../slideLayouts/slideLayout7.xml"/><Relationship Id="rId10" Type="http://schemas.openxmlformats.org/officeDocument/2006/relationships/image" Target="../media/image23.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6.xml"/><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129.png"/><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svg"/><Relationship Id="rId7" Type="http://schemas.openxmlformats.org/officeDocument/2006/relationships/image" Target="../media/image91.png"/><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21.png"/><Relationship Id="rId3" Type="http://schemas.openxmlformats.org/officeDocument/2006/relationships/image" Target="../media/image7.svg"/><Relationship Id="rId2" Type="http://schemas.openxmlformats.org/officeDocument/2006/relationships/image" Target="../media/image26.png"/><Relationship Id="rId10" Type="http://schemas.openxmlformats.org/officeDocument/2006/relationships/notesSlide" Target="../notesSlides/notesSlide31.xml"/><Relationship Id="rId1" Type="http://schemas.openxmlformats.org/officeDocument/2006/relationships/image" Target="../media/image3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90.png"/><Relationship Id="rId7" Type="http://schemas.openxmlformats.org/officeDocument/2006/relationships/image" Target="../media/image51.png"/><Relationship Id="rId6" Type="http://schemas.openxmlformats.org/officeDocument/2006/relationships/image" Target="../media/image14.svg"/><Relationship Id="rId5" Type="http://schemas.openxmlformats.org/officeDocument/2006/relationships/image" Target="../media/image89.png"/><Relationship Id="rId4" Type="http://schemas.openxmlformats.org/officeDocument/2006/relationships/image" Target="../media/image4.svg"/><Relationship Id="rId3" Type="http://schemas.openxmlformats.org/officeDocument/2006/relationships/image" Target="../media/image21.png"/><Relationship Id="rId2" Type="http://schemas.openxmlformats.org/officeDocument/2006/relationships/image" Target="../media/image7.svg"/><Relationship Id="rId16" Type="http://schemas.openxmlformats.org/officeDocument/2006/relationships/notesSlide" Target="../notesSlides/notesSlide32.xml"/><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126.png"/><Relationship Id="rId12" Type="http://schemas.openxmlformats.org/officeDocument/2006/relationships/image" Target="../media/image48.png"/><Relationship Id="rId11" Type="http://schemas.openxmlformats.org/officeDocument/2006/relationships/image" Target="../media/image3.svg"/><Relationship Id="rId10" Type="http://schemas.openxmlformats.org/officeDocument/2006/relationships/image" Target="../media/image19.png"/><Relationship Id="rId1" Type="http://schemas.openxmlformats.org/officeDocument/2006/relationships/image" Target="../media/image26.png"/></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9" Type="http://schemas.openxmlformats.org/officeDocument/2006/relationships/image" Target="../media/image133.png"/><Relationship Id="rId8" Type="http://schemas.openxmlformats.org/officeDocument/2006/relationships/image" Target="../media/image20.svg"/><Relationship Id="rId7" Type="http://schemas.openxmlformats.org/officeDocument/2006/relationships/image" Target="../media/image132.png"/><Relationship Id="rId6" Type="http://schemas.openxmlformats.org/officeDocument/2006/relationships/image" Target="../media/image7.svg"/><Relationship Id="rId5" Type="http://schemas.openxmlformats.org/officeDocument/2006/relationships/image" Target="../media/image26.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31.png"/><Relationship Id="rId10" Type="http://schemas.openxmlformats.org/officeDocument/2006/relationships/slideLayout" Target="../slideLayouts/slideLayout7.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4.png"/><Relationship Id="rId7" Type="http://schemas.openxmlformats.org/officeDocument/2006/relationships/image" Target="../media/image64.png"/><Relationship Id="rId6" Type="http://schemas.openxmlformats.org/officeDocument/2006/relationships/image" Target="../media/image130.png"/><Relationship Id="rId5" Type="http://schemas.openxmlformats.org/officeDocument/2006/relationships/image" Target="../media/image7.svg"/><Relationship Id="rId4" Type="http://schemas.openxmlformats.org/officeDocument/2006/relationships/image" Target="../media/image26.png"/><Relationship Id="rId3"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image" Target="../media/image48.png"/></Relationships>
</file>

<file path=ppt/slides/_rels/slide64.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1.svg"/><Relationship Id="rId7" Type="http://schemas.openxmlformats.org/officeDocument/2006/relationships/image" Target="../media/image136.png"/><Relationship Id="rId6" Type="http://schemas.openxmlformats.org/officeDocument/2006/relationships/image" Target="../media/image135.png"/><Relationship Id="rId5" Type="http://schemas.openxmlformats.org/officeDocument/2006/relationships/image" Target="../media/image53.png"/><Relationship Id="rId4" Type="http://schemas.openxmlformats.org/officeDocument/2006/relationships/image" Target="../media/image130.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23.svg"/><Relationship Id="rId14" Type="http://schemas.openxmlformats.org/officeDocument/2006/relationships/image" Target="../media/image138.png"/><Relationship Id="rId13" Type="http://schemas.openxmlformats.org/officeDocument/2006/relationships/image" Target="../media/image3.svg"/><Relationship Id="rId12" Type="http://schemas.openxmlformats.org/officeDocument/2006/relationships/image" Target="../media/image19.png"/><Relationship Id="rId11" Type="http://schemas.openxmlformats.org/officeDocument/2006/relationships/image" Target="../media/image22.svg"/><Relationship Id="rId10" Type="http://schemas.openxmlformats.org/officeDocument/2006/relationships/image" Target="../media/image137.png"/><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1.svg"/><Relationship Id="rId7" Type="http://schemas.openxmlformats.org/officeDocument/2006/relationships/image" Target="../media/image136.png"/><Relationship Id="rId6" Type="http://schemas.openxmlformats.org/officeDocument/2006/relationships/image" Target="../media/image135.png"/><Relationship Id="rId5" Type="http://schemas.openxmlformats.org/officeDocument/2006/relationships/image" Target="../media/image53.png"/><Relationship Id="rId4" Type="http://schemas.openxmlformats.org/officeDocument/2006/relationships/image" Target="../media/image130.png"/><Relationship Id="rId3" Type="http://schemas.openxmlformats.org/officeDocument/2006/relationships/image" Target="../media/image7.svg"/><Relationship Id="rId2" Type="http://schemas.openxmlformats.org/officeDocument/2006/relationships/image" Target="../media/image26.png"/><Relationship Id="rId16" Type="http://schemas.openxmlformats.org/officeDocument/2006/relationships/slideLayout" Target="../slideLayouts/slideLayout7.xml"/><Relationship Id="rId15" Type="http://schemas.openxmlformats.org/officeDocument/2006/relationships/image" Target="../media/image15.svg"/><Relationship Id="rId14" Type="http://schemas.openxmlformats.org/officeDocument/2006/relationships/image" Target="../media/image90.png"/><Relationship Id="rId13" Type="http://schemas.openxmlformats.org/officeDocument/2006/relationships/image" Target="../media/image51.png"/><Relationship Id="rId12" Type="http://schemas.openxmlformats.org/officeDocument/2006/relationships/image" Target="../media/image23.svg"/><Relationship Id="rId11" Type="http://schemas.openxmlformats.org/officeDocument/2006/relationships/image" Target="../media/image138.png"/><Relationship Id="rId10" Type="http://schemas.openxmlformats.org/officeDocument/2006/relationships/image" Target="../media/image3.svg"/><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19.png"/><Relationship Id="rId7" Type="http://schemas.openxmlformats.org/officeDocument/2006/relationships/image" Target="../media/image22.svg"/><Relationship Id="rId6" Type="http://schemas.openxmlformats.org/officeDocument/2006/relationships/image" Target="../media/image137.png"/><Relationship Id="rId5" Type="http://schemas.openxmlformats.org/officeDocument/2006/relationships/image" Target="../media/image23.png"/><Relationship Id="rId4" Type="http://schemas.openxmlformats.org/officeDocument/2006/relationships/image" Target="../media/image130.png"/><Relationship Id="rId3" Type="http://schemas.openxmlformats.org/officeDocument/2006/relationships/image" Target="../media/image7.svg"/><Relationship Id="rId2" Type="http://schemas.openxmlformats.org/officeDocument/2006/relationships/image" Target="../media/image26.png"/><Relationship Id="rId14" Type="http://schemas.openxmlformats.org/officeDocument/2006/relationships/slideLayout" Target="../slideLayouts/slideLayout7.xml"/><Relationship Id="rId13" Type="http://schemas.openxmlformats.org/officeDocument/2006/relationships/image" Target="../media/image139.png"/><Relationship Id="rId12" Type="http://schemas.openxmlformats.org/officeDocument/2006/relationships/image" Target="../media/image52.png"/><Relationship Id="rId11" Type="http://schemas.openxmlformats.org/officeDocument/2006/relationships/image" Target="../media/image23.svg"/><Relationship Id="rId10" Type="http://schemas.openxmlformats.org/officeDocument/2006/relationships/image" Target="../media/image138.png"/><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9" Type="http://schemas.openxmlformats.org/officeDocument/2006/relationships/image" Target="../media/image20.svg"/><Relationship Id="rId8" Type="http://schemas.openxmlformats.org/officeDocument/2006/relationships/image" Target="../media/image132.png"/><Relationship Id="rId7" Type="http://schemas.openxmlformats.org/officeDocument/2006/relationships/image" Target="../media/image141.png"/><Relationship Id="rId6" Type="http://schemas.openxmlformats.org/officeDocument/2006/relationships/image" Target="../media/image140.png"/><Relationship Id="rId5" Type="http://schemas.openxmlformats.org/officeDocument/2006/relationships/image" Target="../media/image3.svg"/><Relationship Id="rId4" Type="http://schemas.openxmlformats.org/officeDocument/2006/relationships/image" Target="../media/image19.png"/><Relationship Id="rId3" Type="http://schemas.openxmlformats.org/officeDocument/2006/relationships/image" Target="../media/image130.png"/><Relationship Id="rId2" Type="http://schemas.openxmlformats.org/officeDocument/2006/relationships/image" Target="../media/image7.svg"/><Relationship Id="rId17" Type="http://schemas.openxmlformats.org/officeDocument/2006/relationships/slideLayout" Target="../slideLayouts/slideLayout7.xml"/><Relationship Id="rId16" Type="http://schemas.openxmlformats.org/officeDocument/2006/relationships/image" Target="../media/image5.svg"/><Relationship Id="rId15" Type="http://schemas.openxmlformats.org/officeDocument/2006/relationships/image" Target="../media/image22.png"/><Relationship Id="rId14" Type="http://schemas.openxmlformats.org/officeDocument/2006/relationships/image" Target="../media/image21.svg"/><Relationship Id="rId13" Type="http://schemas.openxmlformats.org/officeDocument/2006/relationships/image" Target="../media/image136.png"/><Relationship Id="rId12" Type="http://schemas.openxmlformats.org/officeDocument/2006/relationships/image" Target="../media/image63.png"/><Relationship Id="rId11" Type="http://schemas.openxmlformats.org/officeDocument/2006/relationships/image" Target="../media/image24.svg"/><Relationship Id="rId10" Type="http://schemas.openxmlformats.org/officeDocument/2006/relationships/image" Target="../media/image142.png"/><Relationship Id="rId1" Type="http://schemas.openxmlformats.org/officeDocument/2006/relationships/image" Target="../media/image26.png"/></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svg"/><Relationship Id="rId6" Type="http://schemas.openxmlformats.org/officeDocument/2006/relationships/image" Target="../media/image5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55.png"/><Relationship Id="rId1" Type="http://schemas.openxmlformats.org/officeDocument/2006/relationships/image" Target="../media/image48.png"/></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3.png"/><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63.png"/><Relationship Id="rId3" Type="http://schemas.openxmlformats.org/officeDocument/2006/relationships/image" Target="../media/image11.svg"/><Relationship Id="rId2" Type="http://schemas.openxmlformats.org/officeDocument/2006/relationships/image" Target="../media/image50.png"/><Relationship Id="rId1" Type="http://schemas.openxmlformats.org/officeDocument/2006/relationships/image" Target="../media/image4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26.svg"/><Relationship Id="rId7" Type="http://schemas.openxmlformats.org/officeDocument/2006/relationships/image" Target="../media/image145.png"/><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5.svg"/><Relationship Id="rId3" Type="http://schemas.openxmlformats.org/officeDocument/2006/relationships/image" Target="../media/image144.png"/><Relationship Id="rId2" Type="http://schemas.openxmlformats.org/officeDocument/2006/relationships/image" Target="../media/image7.svg"/><Relationship Id="rId13" Type="http://schemas.openxmlformats.org/officeDocument/2006/relationships/slideLayout" Target="../slideLayouts/slideLayout7.xml"/><Relationship Id="rId12" Type="http://schemas.openxmlformats.org/officeDocument/2006/relationships/image" Target="../media/image5.svg"/><Relationship Id="rId11" Type="http://schemas.openxmlformats.org/officeDocument/2006/relationships/image" Target="../media/image22.png"/><Relationship Id="rId10" Type="http://schemas.openxmlformats.org/officeDocument/2006/relationships/image" Target="../media/image3.svg"/><Relationship Id="rId1" Type="http://schemas.openxmlformats.org/officeDocument/2006/relationships/image" Target="../media/image26.png"/></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7.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48.png"/><Relationship Id="rId1" Type="http://schemas.openxmlformats.org/officeDocument/2006/relationships/image" Target="../media/image146.png"/></Relationships>
</file>

<file path=ppt/slides/_rels/slide72.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2.png"/><Relationship Id="rId7"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144.png"/><Relationship Id="rId4" Type="http://schemas.openxmlformats.org/officeDocument/2006/relationships/image" Target="../media/image7.svg"/><Relationship Id="rId3" Type="http://schemas.openxmlformats.org/officeDocument/2006/relationships/image" Target="../media/image26.png"/><Relationship Id="rId20" Type="http://schemas.openxmlformats.org/officeDocument/2006/relationships/slideLayout" Target="../slideLayouts/slideLayout7.xml"/><Relationship Id="rId2" Type="http://schemas.openxmlformats.org/officeDocument/2006/relationships/image" Target="../media/image55.png"/><Relationship Id="rId19" Type="http://schemas.openxmlformats.org/officeDocument/2006/relationships/image" Target="../media/image23.png"/><Relationship Id="rId18" Type="http://schemas.openxmlformats.org/officeDocument/2006/relationships/image" Target="../media/image6.sv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18.svg"/><Relationship Id="rId14" Type="http://schemas.openxmlformats.org/officeDocument/2006/relationships/image" Target="../media/image126.png"/><Relationship Id="rId13" Type="http://schemas.openxmlformats.org/officeDocument/2006/relationships/image" Target="../media/image15.svg"/><Relationship Id="rId12" Type="http://schemas.openxmlformats.org/officeDocument/2006/relationships/image" Target="../media/image90.png"/><Relationship Id="rId11" Type="http://schemas.openxmlformats.org/officeDocument/2006/relationships/image" Target="../media/image14.svg"/><Relationship Id="rId10" Type="http://schemas.openxmlformats.org/officeDocument/2006/relationships/image" Target="../media/image89.png"/><Relationship Id="rId1" Type="http://schemas.openxmlformats.org/officeDocument/2006/relationships/image" Target="../media/image48.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image" Target="../media/image148.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51.png"/><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image" Target="../media/image1.jpe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5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27.png"/><Relationship Id="rId4" Type="http://schemas.openxmlformats.org/officeDocument/2006/relationships/image" Target="../media/image157.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6.png"/></Relationships>
</file>

<file path=ppt/slides/_rels/slide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1" Type="http://schemas.openxmlformats.org/officeDocument/2006/relationships/notesSlide" Target="../notesSlides/notesSlide7.xml"/><Relationship Id="rId20" Type="http://schemas.openxmlformats.org/officeDocument/2006/relationships/slideLayout" Target="../slideLayouts/slideLayout7.xml"/><Relationship Id="rId2" Type="http://schemas.openxmlformats.org/officeDocument/2006/relationships/image" Target="../media/image17.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7.svg"/><Relationship Id="rId16" Type="http://schemas.openxmlformats.org/officeDocument/2006/relationships/image" Target="../media/image26.png"/><Relationship Id="rId15" Type="http://schemas.openxmlformats.org/officeDocument/2006/relationships/image" Target="../media/image6.sv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5.svg"/><Relationship Id="rId10" Type="http://schemas.openxmlformats.org/officeDocument/2006/relationships/image" Target="../media/image22.pn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7.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162.png"/><Relationship Id="rId3"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image" Target="../media/image17.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51.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165.png"/><Relationship Id="rId2" Type="http://schemas.openxmlformats.org/officeDocument/2006/relationships/image" Target="../media/image163.png"/><Relationship Id="rId1" Type="http://schemas.openxmlformats.org/officeDocument/2006/relationships/image" Target="../media/image151.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7.xml"/><Relationship Id="rId3" Type="http://schemas.openxmlformats.org/officeDocument/2006/relationships/image" Target="../media/image166.png"/><Relationship Id="rId2" Type="http://schemas.openxmlformats.org/officeDocument/2006/relationships/image" Target="../media/image163.png"/><Relationship Id="rId1" Type="http://schemas.openxmlformats.org/officeDocument/2006/relationships/image" Target="../media/image151.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51.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image" Target="../media/image169.png"/><Relationship Id="rId2" Type="http://schemas.openxmlformats.org/officeDocument/2006/relationships/image" Target="../media/image163.png"/><Relationship Id="rId1" Type="http://schemas.openxmlformats.org/officeDocument/2006/relationships/image" Target="../media/image151.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63.png"/><Relationship Id="rId1" Type="http://schemas.openxmlformats.org/officeDocument/2006/relationships/image" Target="../media/image151.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51.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image" Target="../media/image151.png"/><Relationship Id="rId2" Type="http://schemas.openxmlformats.org/officeDocument/2006/relationships/image" Target="../media/image174.png"/><Relationship Id="rId1" Type="http://schemas.openxmlformats.org/officeDocument/2006/relationships/image" Target="../media/image17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151.png"/><Relationship Id="rId1" Type="http://schemas.openxmlformats.org/officeDocument/2006/relationships/image" Target="../media/image175.pn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7.xml"/><Relationship Id="rId4" Type="http://schemas.openxmlformats.org/officeDocument/2006/relationships/image" Target="../media/image178.png"/><Relationship Id="rId3" Type="http://schemas.openxmlformats.org/officeDocument/2006/relationships/image" Target="../media/image177.png"/><Relationship Id="rId2" Type="http://schemas.openxmlformats.org/officeDocument/2006/relationships/image" Target="../media/image151.png"/><Relationship Id="rId1" Type="http://schemas.openxmlformats.org/officeDocument/2006/relationships/image" Target="../media/image176.png"/></Relationships>
</file>

<file path=ppt/slides/_rels/slide92.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82.png"/><Relationship Id="rId4" Type="http://schemas.openxmlformats.org/officeDocument/2006/relationships/image" Target="../media/image181.png"/><Relationship Id="rId3" Type="http://schemas.openxmlformats.org/officeDocument/2006/relationships/image" Target="../media/image151.png"/><Relationship Id="rId2" Type="http://schemas.openxmlformats.org/officeDocument/2006/relationships/image" Target="../media/image180.png"/><Relationship Id="rId1" Type="http://schemas.openxmlformats.org/officeDocument/2006/relationships/image" Target="../media/image179.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184.png"/><Relationship Id="rId2" Type="http://schemas.openxmlformats.org/officeDocument/2006/relationships/image" Target="../media/image151.png"/><Relationship Id="rId1" Type="http://schemas.openxmlformats.org/officeDocument/2006/relationships/image" Target="../media/image183.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5.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7.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8.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89.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186.png"/><Relationship Id="rId1" Type="http://schemas.openxmlformats.org/officeDocument/2006/relationships/image" Target="../media/image190.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7080" cy="6858000"/>
          </a:xfrm>
          <a:prstGeom prst="rect">
            <a:avLst/>
          </a:prstGeom>
        </p:spPr>
      </p:pic>
      <p:sp>
        <p:nvSpPr>
          <p:cNvPr id="4" name="Title 3"/>
          <p:cNvSpPr>
            <a:spLocks noGrp="1"/>
          </p:cNvSpPr>
          <p:nvPr>
            <p:ph type="ctrTitle"/>
          </p:nvPr>
        </p:nvSpPr>
        <p:spPr>
          <a:xfrm>
            <a:off x="102870" y="209550"/>
            <a:ext cx="7701915" cy="2089150"/>
          </a:xfrm>
        </p:spPr>
        <p:txBody>
          <a:bodyPr>
            <a:normAutofit fontScale="90000"/>
          </a:bodyPr>
          <a:p>
            <a:pPr algn="l"/>
            <a:r>
              <a:rPr sz="5335" b="1">
                <a:solidFill>
                  <a:schemeClr val="bg1"/>
                </a:solidFill>
              </a:rPr>
              <a:t>Getting to know AWS Serverless with CDK, Java and Python</a:t>
            </a:r>
            <a:endParaRPr sz="5335" b="1">
              <a:solidFill>
                <a:schemeClr val="bg1"/>
              </a:solidFill>
            </a:endParaRPr>
          </a:p>
        </p:txBody>
      </p:sp>
      <p:sp>
        <p:nvSpPr>
          <p:cNvPr id="15" name="Text Box 14"/>
          <p:cNvSpPr txBox="1"/>
          <p:nvPr/>
        </p:nvSpPr>
        <p:spPr>
          <a:xfrm>
            <a:off x="8661400" y="6508115"/>
            <a:ext cx="3529965" cy="337185"/>
          </a:xfrm>
          <a:prstGeom prst="rect">
            <a:avLst/>
          </a:prstGeom>
          <a:noFill/>
        </p:spPr>
        <p:txBody>
          <a:bodyPr wrap="square" rtlCol="0" anchor="t">
            <a:spAutoFit/>
          </a:bodyPr>
          <a:p>
            <a:r>
              <a:rPr lang="pt-PT" altLang="en-US" sz="1600" b="1">
                <a:solidFill>
                  <a:schemeClr val="bg1"/>
                </a:solidFill>
                <a:sym typeface="+mn-ea"/>
              </a:rPr>
              <a:t>#DeveloperCareerDay2023</a:t>
            </a:r>
            <a:endParaRPr lang="pt-PT" altLang="en-US" sz="16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440055" y="160020"/>
            <a:ext cx="3473450" cy="398780"/>
          </a:xfrm>
          <a:prstGeom prst="rect">
            <a:avLst/>
          </a:prstGeom>
          <a:noFill/>
        </p:spPr>
        <p:txBody>
          <a:bodyPr wrap="none" rtlCol="0">
            <a:spAutoFit/>
          </a:bodyPr>
          <a:p>
            <a:pPr algn="l"/>
            <a:r>
              <a:rPr lang="pt-PT" altLang="en-US" sz="2000" b="1" dirty="0">
                <a:solidFill>
                  <a:schemeClr val="bg1"/>
                </a:solidFill>
                <a:sym typeface="+mn-ea"/>
              </a:rPr>
              <a:t>Requirement and Tools</a:t>
            </a:r>
            <a:endParaRPr lang="pt-PT" altLang="en-US" sz="2000" b="1">
              <a:solidFill>
                <a:schemeClr val="bg1"/>
              </a:solidFill>
            </a:endParaRPr>
          </a:p>
        </p:txBody>
      </p:sp>
      <p:sp>
        <p:nvSpPr>
          <p:cNvPr id="2" name="Text Box 1"/>
          <p:cNvSpPr txBox="1"/>
          <p:nvPr/>
        </p:nvSpPr>
        <p:spPr>
          <a:xfrm>
            <a:off x="453390" y="1101090"/>
            <a:ext cx="8912225" cy="2676525"/>
          </a:xfrm>
          <a:prstGeom prst="rect">
            <a:avLst/>
          </a:prstGeom>
          <a:noFill/>
        </p:spPr>
        <p:txBody>
          <a:bodyPr wrap="square" rtlCol="0">
            <a:spAutoFit/>
          </a:bodyPr>
          <a:p>
            <a:pPr indent="0" algn="l">
              <a:buFont typeface="Arial" panose="02080604020202020204" pitchFamily="34" charset="0"/>
              <a:buNone/>
            </a:pPr>
            <a:endParaRPr lang="en-US" sz="2400">
              <a:solidFill>
                <a:schemeClr val="bg1"/>
              </a:solidFill>
            </a:endParaRPr>
          </a:p>
          <a:p>
            <a:pPr marL="457200" indent="-457200" algn="l">
              <a:buAutoNum type="arabicPeriod"/>
            </a:pPr>
            <a:r>
              <a:rPr lang="en-US" sz="2400">
                <a:solidFill>
                  <a:schemeClr val="bg1"/>
                </a:solidFill>
                <a:sym typeface="+mn-ea"/>
              </a:rPr>
              <a:t>AWS Account and User</a:t>
            </a:r>
            <a:endParaRPr lang="en-US" sz="2400">
              <a:solidFill>
                <a:schemeClr val="bg1"/>
              </a:solidFill>
            </a:endParaRPr>
          </a:p>
          <a:p>
            <a:pPr marL="457200" indent="-457200" algn="l">
              <a:buAutoNum type="arabicPeriod"/>
            </a:pPr>
            <a:r>
              <a:rPr lang="en-US" sz="2400">
                <a:solidFill>
                  <a:schemeClr val="bg1"/>
                </a:solidFill>
                <a:sym typeface="+mn-ea"/>
              </a:rPr>
              <a:t>AWS CLI</a:t>
            </a:r>
            <a:endParaRPr lang="en-US" sz="2400">
              <a:solidFill>
                <a:schemeClr val="bg1"/>
              </a:solidFill>
            </a:endParaRPr>
          </a:p>
          <a:p>
            <a:pPr marL="457200" indent="-457200" algn="l">
              <a:buAutoNum type="arabicPeriod"/>
            </a:pPr>
            <a:r>
              <a:rPr lang="pt-PT" altLang="en-US" sz="2400">
                <a:solidFill>
                  <a:schemeClr val="bg1"/>
                </a:solidFill>
                <a:sym typeface="+mn-ea"/>
              </a:rPr>
              <a:t>Python 3.10</a:t>
            </a:r>
            <a:endParaRPr lang="en-US" sz="2400">
              <a:solidFill>
                <a:schemeClr val="bg1"/>
              </a:solidFill>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Visual Studio Code</a:t>
            </a:r>
            <a:endParaRPr lang="en-US" sz="2400">
              <a:solidFill>
                <a:schemeClr val="bg1"/>
              </a:solidFill>
              <a:sym typeface="+mn-ea"/>
            </a:endParaRPr>
          </a:p>
          <a:p>
            <a:pPr marL="457200" indent="-457200" algn="l">
              <a:buAutoNum type="arabicPeriod"/>
            </a:pPr>
            <a:r>
              <a:rPr lang="en-US" sz="2400">
                <a:solidFill>
                  <a:schemeClr val="bg1"/>
                </a:solidFill>
                <a:sym typeface="+mn-ea"/>
              </a:rPr>
              <a:t>IDE for your programming language</a:t>
            </a:r>
            <a:r>
              <a:rPr lang="pt-PT" altLang="en-US" sz="2400">
                <a:solidFill>
                  <a:schemeClr val="bg1"/>
                </a:solidFill>
                <a:sym typeface="+mn-ea"/>
              </a:rPr>
              <a:t> </a:t>
            </a:r>
            <a:r>
              <a:rPr lang="en-US" sz="2400">
                <a:solidFill>
                  <a:schemeClr val="bg1"/>
                </a:solidFill>
                <a:sym typeface="+mn-ea"/>
              </a:rPr>
              <a:t>= </a:t>
            </a:r>
            <a:r>
              <a:rPr lang="pt-PT" altLang="en-US" sz="2400">
                <a:solidFill>
                  <a:schemeClr val="bg1"/>
                </a:solidFill>
                <a:sym typeface="+mn-ea"/>
              </a:rPr>
              <a:t>Intellij IDE</a:t>
            </a:r>
            <a:endParaRPr lang="en-US" sz="2400">
              <a:solidFill>
                <a:schemeClr val="bg1"/>
              </a:solidFill>
            </a:endParaRPr>
          </a:p>
          <a:p>
            <a:pPr marL="457200" indent="-457200" algn="l">
              <a:buAutoNum type="arabicPeriod"/>
            </a:pPr>
            <a:r>
              <a:rPr lang="en-US" sz="2400">
                <a:solidFill>
                  <a:schemeClr val="bg1"/>
                </a:solidFill>
                <a:sym typeface="+mn-ea"/>
              </a:rPr>
              <a:t>Postman</a:t>
            </a:r>
            <a:endParaRPr lang="en-US" sz="2400">
              <a:solidFill>
                <a:schemeClr val="bg1"/>
              </a:solidFill>
            </a:endParaRPr>
          </a:p>
        </p:txBody>
      </p:sp>
      <p:sp>
        <p:nvSpPr>
          <p:cNvPr id="15" name="Rectangles 14"/>
          <p:cNvSpPr/>
          <p:nvPr/>
        </p:nvSpPr>
        <p:spPr>
          <a:xfrm>
            <a:off x="525780" y="61595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49650" y="756285"/>
            <a:ext cx="5889625" cy="565213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Update Item</a:t>
            </a:r>
            <a:endParaRPr lang="pt-PT" sz="2000" b="1" dirty="0">
              <a:solidFill>
                <a:schemeClr val="bg1"/>
              </a:solidFill>
            </a:endParaRPr>
          </a:p>
        </p:txBody>
      </p:sp>
      <p:sp>
        <p:nvSpPr>
          <p:cNvPr id="5" name="Rectangles 4"/>
          <p:cNvSpPr/>
          <p:nvPr/>
        </p:nvSpPr>
        <p:spPr>
          <a:xfrm>
            <a:off x="3672840" y="1891665"/>
            <a:ext cx="576707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98545" y="3101975"/>
            <a:ext cx="5848350" cy="28809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44665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885565" cy="229870"/>
          </a:xfrm>
          <a:prstGeom prst="rect">
            <a:avLst/>
          </a:prstGeom>
          <a:noFill/>
        </p:spPr>
        <p:txBody>
          <a:bodyPr wrap="none" rtlCol="0">
            <a:spAutoFit/>
          </a:bodyPr>
          <a:p>
            <a:pPr algn="l"/>
            <a:r>
              <a:rPr lang="pt-PT" altLang="en-US" sz="900" b="1">
                <a:solidFill>
                  <a:schemeClr val="bg1"/>
                </a:solidFill>
              </a:rPr>
              <a:t>Figure: 2 -  Update item table order  (code Python boto3)</a:t>
            </a:r>
            <a:endParaRPr lang="pt-PT" altLang="en-US" sz="900" b="1">
              <a:solidFill>
                <a:schemeClr val="bg1"/>
              </a:solidFill>
            </a:endParaRPr>
          </a:p>
        </p:txBody>
      </p:sp>
      <p:sp>
        <p:nvSpPr>
          <p:cNvPr id="6" name="Text Box 5"/>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505835" y="742950"/>
            <a:ext cx="6838950" cy="541020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All Item</a:t>
            </a:r>
            <a:endParaRPr lang="pt-PT" sz="2000" b="1" dirty="0">
              <a:solidFill>
                <a:schemeClr val="bg1"/>
              </a:solidFill>
            </a:endParaRPr>
          </a:p>
        </p:txBody>
      </p:sp>
      <p:sp>
        <p:nvSpPr>
          <p:cNvPr id="5" name="Rectangles 4"/>
          <p:cNvSpPr/>
          <p:nvPr/>
        </p:nvSpPr>
        <p:spPr>
          <a:xfrm>
            <a:off x="3524250" y="1495425"/>
            <a:ext cx="683196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2532380"/>
            <a:ext cx="6808470" cy="8293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08343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212840"/>
            <a:ext cx="3921125" cy="229870"/>
          </a:xfrm>
          <a:prstGeom prst="rect">
            <a:avLst/>
          </a:prstGeom>
          <a:noFill/>
        </p:spPr>
        <p:txBody>
          <a:bodyPr wrap="none" rtlCol="0">
            <a:spAutoFit/>
          </a:bodyPr>
          <a:p>
            <a:pPr algn="l"/>
            <a:r>
              <a:rPr lang="pt-PT" altLang="en-US" sz="900" b="1">
                <a:solidFill>
                  <a:schemeClr val="bg1"/>
                </a:solidFill>
              </a:rPr>
              <a:t>Figure: 2 -  Get All items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68370" y="756285"/>
            <a:ext cx="7932420" cy="503618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Get One Item By Id</a:t>
            </a:r>
            <a:endParaRPr lang="pt-PT" sz="2000" b="1" dirty="0">
              <a:solidFill>
                <a:schemeClr val="bg1"/>
              </a:solidFill>
            </a:endParaRPr>
          </a:p>
        </p:txBody>
      </p:sp>
      <p:sp>
        <p:nvSpPr>
          <p:cNvPr id="5" name="Rectangles 4"/>
          <p:cNvSpPr/>
          <p:nvPr/>
        </p:nvSpPr>
        <p:spPr>
          <a:xfrm>
            <a:off x="3507740" y="2750185"/>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3364230"/>
            <a:ext cx="7844155" cy="17405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226504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489960" y="5857875"/>
            <a:ext cx="4718050" cy="229870"/>
          </a:xfrm>
          <a:prstGeom prst="rect">
            <a:avLst/>
          </a:prstGeom>
          <a:noFill/>
        </p:spPr>
        <p:txBody>
          <a:bodyPr wrap="none" rtlCol="0">
            <a:spAutoFit/>
          </a:bodyPr>
          <a:p>
            <a:pPr algn="l"/>
            <a:r>
              <a:rPr lang="pt-PT" altLang="en-US" sz="900" b="1">
                <a:solidFill>
                  <a:schemeClr val="bg1"/>
                </a:solidFill>
              </a:rPr>
              <a:t>Figure: 2 -  Get One item(by orderId) table order  (code Python boto3)</a:t>
            </a:r>
            <a:endParaRPr lang="pt-PT" altLang="en-US" sz="900" b="1">
              <a:solidFill>
                <a:schemeClr val="bg1"/>
              </a:solidFill>
            </a:endParaRPr>
          </a:p>
        </p:txBody>
      </p:sp>
      <p:sp>
        <p:nvSpPr>
          <p:cNvPr id="6" name="Text Box 5"/>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430905" y="756285"/>
            <a:ext cx="7955280" cy="5300345"/>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Delete Item By Id</a:t>
            </a:r>
            <a:endParaRPr lang="pt-PT" sz="2000" b="1" dirty="0">
              <a:solidFill>
                <a:schemeClr val="bg1"/>
              </a:solidFill>
            </a:endParaRPr>
          </a:p>
        </p:txBody>
      </p:sp>
      <p:sp>
        <p:nvSpPr>
          <p:cNvPr id="5" name="Rectangles 4"/>
          <p:cNvSpPr/>
          <p:nvPr/>
        </p:nvSpPr>
        <p:spPr>
          <a:xfrm>
            <a:off x="3507740" y="2362200"/>
            <a:ext cx="7860665" cy="4013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524250" y="4272280"/>
            <a:ext cx="7844155" cy="13119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8688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Rectangles 8"/>
          <p:cNvSpPr/>
          <p:nvPr/>
        </p:nvSpPr>
        <p:spPr>
          <a:xfrm>
            <a:off x="3486150" y="2877185"/>
            <a:ext cx="7860665" cy="9702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3473450" y="6097270"/>
            <a:ext cx="4617085" cy="229870"/>
          </a:xfrm>
          <a:prstGeom prst="rect">
            <a:avLst/>
          </a:prstGeom>
          <a:noFill/>
        </p:spPr>
        <p:txBody>
          <a:bodyPr wrap="none" rtlCol="0">
            <a:spAutoFit/>
          </a:bodyPr>
          <a:p>
            <a:pPr algn="l"/>
            <a:r>
              <a:rPr lang="pt-PT" altLang="en-US" sz="900" b="1">
                <a:solidFill>
                  <a:schemeClr val="bg1"/>
                </a:solidFill>
                <a:sym typeface="+mn-ea"/>
              </a:rPr>
              <a:t>Figure: 2 -  Delete item(by orderId) table order  (code Python boto3)</a:t>
            </a:r>
            <a:endParaRPr lang="pt-PT" altLang="en-US" sz="900" b="1">
              <a:solidFill>
                <a:schemeClr val="bg1"/>
              </a:solidFill>
            </a:endParaRPr>
          </a:p>
        </p:txBody>
      </p:sp>
      <p:sp>
        <p:nvSpPr>
          <p:cNvPr id="4" name="Text Box 3"/>
          <p:cNvSpPr txBox="1"/>
          <p:nvPr/>
        </p:nvSpPr>
        <p:spPr>
          <a:xfrm>
            <a:off x="335280" y="3277870"/>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429895" y="699135"/>
            <a:ext cx="11383010" cy="57067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a:t>
            </a:r>
            <a:r>
              <a:rPr lang="pt-PT" sz="2000" b="1" dirty="0">
                <a:solidFill>
                  <a:schemeClr val="bg1"/>
                </a:solidFill>
              </a:rPr>
              <a:t> create(GET)</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95438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943350" y="128524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943350" y="3903980"/>
            <a:ext cx="650811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5" name="Oval 4"/>
          <p:cNvSpPr/>
          <p:nvPr/>
        </p:nvSpPr>
        <p:spPr>
          <a:xfrm>
            <a:off x="9854565" y="298450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9854565" y="562991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130915"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888220" y="302577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4" name="Text Box 13"/>
          <p:cNvSpPr txBox="1"/>
          <p:nvPr/>
        </p:nvSpPr>
        <p:spPr>
          <a:xfrm>
            <a:off x="11164570" y="575183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6" name="Text Box 15"/>
          <p:cNvSpPr txBox="1"/>
          <p:nvPr/>
        </p:nvSpPr>
        <p:spPr>
          <a:xfrm>
            <a:off x="9888220" y="563308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7985" y="723900"/>
            <a:ext cx="11687810" cy="57359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(POST) </a:t>
            </a:r>
            <a:endParaRPr lang="pt-PT" sz="2000" b="1" dirty="0">
              <a:solidFill>
                <a:schemeClr val="bg1"/>
              </a:solidFill>
            </a:endParaRPr>
          </a:p>
        </p:txBody>
      </p:sp>
      <p:sp>
        <p:nvSpPr>
          <p:cNvPr id="3" name="Rectangles 2"/>
          <p:cNvSpPr/>
          <p:nvPr/>
        </p:nvSpPr>
        <p:spPr>
          <a:xfrm>
            <a:off x="494030"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31760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4034155" y="1252220"/>
            <a:ext cx="67703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4034155" y="3903980"/>
            <a:ext cx="676973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5602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274300" y="308927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299065" y="311975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274300" y="570865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299065" y="57391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58494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60970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585" y="833120"/>
            <a:ext cx="11717020" cy="55676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(DELETE)</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11270" y="1252220"/>
            <a:ext cx="66687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64908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10002520" y="312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10027285" y="314706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0002520" y="566483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0035540" y="5695315"/>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196955" y="5770880"/>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94970" y="825500"/>
            <a:ext cx="11626850" cy="54705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(GET)</a:t>
            </a:r>
            <a:endParaRPr lang="pt-PT" sz="2000" b="1" dirty="0">
              <a:solidFill>
                <a:schemeClr val="bg1"/>
              </a:solidFill>
            </a:endParaRPr>
          </a:p>
        </p:txBody>
      </p:sp>
      <p:sp>
        <p:nvSpPr>
          <p:cNvPr id="3" name="Rectangles 2"/>
          <p:cNvSpPr/>
          <p:nvPr/>
        </p:nvSpPr>
        <p:spPr>
          <a:xfrm>
            <a:off x="4362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1003915" y="12852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6179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595745"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Oval 3"/>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72535"/>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950450" y="32232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983470" y="3237230"/>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9950450" y="569976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9966960" y="571373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
        <p:nvSpPr>
          <p:cNvPr id="14" name="Oval 13"/>
          <p:cNvSpPr/>
          <p:nvPr/>
        </p:nvSpPr>
        <p:spPr>
          <a:xfrm>
            <a:off x="11180445" y="583120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11213465" y="584517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6245" y="643890"/>
            <a:ext cx="11438255" cy="56292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a:t>
            </a:r>
            <a:r>
              <a:rPr lang="pt-PT" sz="2000" b="1" dirty="0">
                <a:solidFill>
                  <a:schemeClr val="bg1"/>
                </a:solidFill>
                <a:sym typeface="+mn-ea"/>
              </a:rPr>
              <a:t>(API Gateway) </a:t>
            </a:r>
            <a:r>
              <a:rPr lang="pt-PT" sz="2000" b="1" dirty="0">
                <a:solidFill>
                  <a:schemeClr val="bg1"/>
                </a:solidFill>
              </a:rPr>
              <a:t>create /id (PATCH)</a:t>
            </a:r>
            <a:endParaRPr lang="pt-PT" sz="2000" b="1" dirty="0">
              <a:solidFill>
                <a:schemeClr val="bg1"/>
              </a:solidFill>
            </a:endParaRPr>
          </a:p>
        </p:txBody>
      </p:sp>
      <p:sp>
        <p:nvSpPr>
          <p:cNvPr id="3" name="Rectangles 2"/>
          <p:cNvSpPr/>
          <p:nvPr/>
        </p:nvSpPr>
        <p:spPr>
          <a:xfrm>
            <a:off x="512445" y="1202690"/>
            <a:ext cx="205613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0838815" y="1234440"/>
            <a:ext cx="762000" cy="48996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3869055" y="1252220"/>
            <a:ext cx="6427470" cy="24415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3885565" y="3903980"/>
            <a:ext cx="6410960" cy="2280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Oval 1"/>
          <p:cNvSpPr/>
          <p:nvPr/>
        </p:nvSpPr>
        <p:spPr>
          <a:xfrm>
            <a:off x="1187450" y="374205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212215" y="3764280"/>
            <a:ext cx="341630" cy="368300"/>
          </a:xfrm>
          <a:prstGeom prst="rect">
            <a:avLst/>
          </a:prstGeom>
          <a:noFill/>
        </p:spPr>
        <p:txBody>
          <a:bodyPr wrap="none" rtlCol="0">
            <a:spAutoFit/>
          </a:bodyPr>
          <a:p>
            <a:r>
              <a:rPr lang="pt-PT" altLang="en-US" b="1">
                <a:solidFill>
                  <a:schemeClr val="bg1"/>
                </a:solidFill>
              </a:rPr>
              <a:t>1</a:t>
            </a:r>
            <a:endParaRPr lang="pt-PT" altLang="en-US" b="1">
              <a:solidFill>
                <a:schemeClr val="bg1"/>
              </a:solidFill>
            </a:endParaRPr>
          </a:p>
        </p:txBody>
      </p:sp>
      <p:sp>
        <p:nvSpPr>
          <p:cNvPr id="6" name="Oval 5"/>
          <p:cNvSpPr/>
          <p:nvPr/>
        </p:nvSpPr>
        <p:spPr>
          <a:xfrm>
            <a:off x="9784080" y="3282315"/>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9808845" y="3296285"/>
            <a:ext cx="341630" cy="368300"/>
          </a:xfrm>
          <a:prstGeom prst="rect">
            <a:avLst/>
          </a:prstGeom>
          <a:noFill/>
        </p:spPr>
        <p:txBody>
          <a:bodyPr wrap="none" rtlCol="0">
            <a:spAutoFit/>
          </a:bodyPr>
          <a:p>
            <a:r>
              <a:rPr lang="pt-PT" altLang="en-US" b="1">
                <a:solidFill>
                  <a:schemeClr val="bg1"/>
                </a:solidFill>
              </a:rPr>
              <a:t>2</a:t>
            </a:r>
            <a:endParaRPr lang="pt-PT" altLang="en-US" b="1">
              <a:solidFill>
                <a:schemeClr val="bg1"/>
              </a:solidFill>
            </a:endParaRPr>
          </a:p>
        </p:txBody>
      </p:sp>
      <p:sp>
        <p:nvSpPr>
          <p:cNvPr id="10" name="Oval 9"/>
          <p:cNvSpPr/>
          <p:nvPr/>
        </p:nvSpPr>
        <p:spPr>
          <a:xfrm>
            <a:off x="11015345"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1048365" y="5795645"/>
            <a:ext cx="341630" cy="368300"/>
          </a:xfrm>
          <a:prstGeom prst="rect">
            <a:avLst/>
          </a:prstGeom>
          <a:noFill/>
        </p:spPr>
        <p:txBody>
          <a:bodyPr wrap="none" rtlCol="0">
            <a:spAutoFit/>
          </a:bodyPr>
          <a:p>
            <a:r>
              <a:rPr lang="pt-PT" altLang="en-US" b="1">
                <a:solidFill>
                  <a:schemeClr val="bg1"/>
                </a:solidFill>
              </a:rPr>
              <a:t>3</a:t>
            </a:r>
            <a:endParaRPr lang="pt-PT" altLang="en-US" b="1">
              <a:solidFill>
                <a:schemeClr val="bg1"/>
              </a:solidFill>
            </a:endParaRPr>
          </a:p>
        </p:txBody>
      </p:sp>
      <p:sp>
        <p:nvSpPr>
          <p:cNvPr id="14" name="Oval 13"/>
          <p:cNvSpPr/>
          <p:nvPr/>
        </p:nvSpPr>
        <p:spPr>
          <a:xfrm>
            <a:off x="9784080" y="5773420"/>
            <a:ext cx="408940" cy="41148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9808845" y="5787390"/>
            <a:ext cx="341630" cy="368300"/>
          </a:xfrm>
          <a:prstGeom prst="rect">
            <a:avLst/>
          </a:prstGeom>
          <a:noFill/>
        </p:spPr>
        <p:txBody>
          <a:bodyPr wrap="none" rtlCol="0">
            <a:spAutoFit/>
          </a:bodyPr>
          <a:p>
            <a:r>
              <a:rPr lang="pt-PT" altLang="en-US" b="1">
                <a:solidFill>
                  <a:schemeClr val="bg1"/>
                </a:solidFill>
              </a:rPr>
              <a:t>4</a:t>
            </a:r>
            <a:endParaRPr lang="pt-PT" altLang="en-US" b="1">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43230" y="825500"/>
            <a:ext cx="11346815" cy="422402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(Lambdas)</a:t>
            </a:r>
            <a:endParaRPr lang="pt-PT" sz="2000" b="1" dirty="0">
              <a:solidFill>
                <a:schemeClr val="bg1"/>
              </a:solidFill>
            </a:endParaRPr>
          </a:p>
        </p:txBody>
      </p:sp>
      <p:sp>
        <p:nvSpPr>
          <p:cNvPr id="3" name="Rectangles 2"/>
          <p:cNvSpPr/>
          <p:nvPr/>
        </p:nvSpPr>
        <p:spPr>
          <a:xfrm>
            <a:off x="1054100" y="2525395"/>
            <a:ext cx="4377690" cy="25393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8923020" y="2524760"/>
            <a:ext cx="1365885" cy="245681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50215" y="5152390"/>
            <a:ext cx="3255645" cy="229870"/>
          </a:xfrm>
          <a:prstGeom prst="rect">
            <a:avLst/>
          </a:prstGeom>
          <a:noFill/>
        </p:spPr>
        <p:txBody>
          <a:bodyPr wrap="none" rtlCol="0">
            <a:spAutoFit/>
          </a:bodyPr>
          <a:p>
            <a:pPr algn="l"/>
            <a:r>
              <a:rPr lang="pt-PT" altLang="en-US" sz="900" b="1">
                <a:solidFill>
                  <a:schemeClr val="bg1"/>
                </a:solidFill>
              </a:rPr>
              <a:t>Figure: 1 -  Lambda functions created cdk(Java)</a:t>
            </a:r>
            <a:endParaRPr lang="pt-PT" altLang="en-US" sz="900" b="1">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7135" y="-8255"/>
            <a:ext cx="10984865" cy="6865620"/>
          </a:xfrm>
          <a:prstGeom prst="rect">
            <a:avLst/>
          </a:prstGeom>
        </p:spPr>
      </p:pic>
      <p:sp>
        <p:nvSpPr>
          <p:cNvPr id="6" name="Rectangles 5"/>
          <p:cNvSpPr/>
          <p:nvPr/>
        </p:nvSpPr>
        <p:spPr>
          <a:xfrm>
            <a:off x="12065" y="-40005"/>
            <a:ext cx="56813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28270" y="1842770"/>
            <a:ext cx="5598795" cy="296481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Install AWS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Command Line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Interface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CLI) Linux</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112642" name="Graphic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875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95935" y="3565525"/>
            <a:ext cx="8476615" cy="3201035"/>
          </a:xfrm>
          <a:prstGeom prst="rect">
            <a:avLst/>
          </a:prstGeom>
        </p:spPr>
      </p:pic>
      <p:pic>
        <p:nvPicPr>
          <p:cNvPr id="4" name="Picture 3"/>
          <p:cNvPicPr>
            <a:picLocks noChangeAspect="1"/>
          </p:cNvPicPr>
          <p:nvPr/>
        </p:nvPicPr>
        <p:blipFill>
          <a:blip r:embed="rId2"/>
          <a:stretch>
            <a:fillRect/>
          </a:stretch>
        </p:blipFill>
        <p:spPr>
          <a:xfrm>
            <a:off x="425450" y="673735"/>
            <a:ext cx="11125835" cy="273494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(DynamoDB)</a:t>
            </a:r>
            <a:endParaRPr lang="pt-PT" sz="2000" b="1" dirty="0">
              <a:solidFill>
                <a:schemeClr val="bg1"/>
              </a:solidFill>
            </a:endParaRPr>
          </a:p>
        </p:txBody>
      </p:sp>
      <p:sp>
        <p:nvSpPr>
          <p:cNvPr id="3" name="Rectangles 2"/>
          <p:cNvSpPr/>
          <p:nvPr/>
        </p:nvSpPr>
        <p:spPr>
          <a:xfrm>
            <a:off x="457835" y="2294255"/>
            <a:ext cx="10784840" cy="9144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500630" y="6036310"/>
            <a:ext cx="6454140" cy="6013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7365" y="5277485"/>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25450" y="75438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499745" y="358775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9069070" y="6536690"/>
            <a:ext cx="1982470" cy="229870"/>
          </a:xfrm>
          <a:prstGeom prst="rect">
            <a:avLst/>
          </a:prstGeom>
          <a:noFill/>
        </p:spPr>
        <p:txBody>
          <a:bodyPr wrap="none" rtlCol="0">
            <a:spAutoFit/>
          </a:bodyPr>
          <a:p>
            <a:pPr algn="l"/>
            <a:r>
              <a:rPr lang="pt-PT" altLang="en-US" sz="900" b="1">
                <a:solidFill>
                  <a:schemeClr val="bg1"/>
                </a:solidFill>
              </a:rPr>
              <a:t>Figure: 2 -  item table order</a:t>
            </a:r>
            <a:endParaRPr lang="pt-PT" altLang="en-US" sz="900" b="1">
              <a:solidFill>
                <a:schemeClr val="bg1"/>
              </a:solidFill>
            </a:endParaRPr>
          </a:p>
        </p:txBody>
      </p:sp>
      <p:sp>
        <p:nvSpPr>
          <p:cNvPr id="11" name="Text Box 10"/>
          <p:cNvSpPr txBox="1"/>
          <p:nvPr/>
        </p:nvSpPr>
        <p:spPr>
          <a:xfrm>
            <a:off x="9380220" y="3335655"/>
            <a:ext cx="1651635" cy="229870"/>
          </a:xfrm>
          <a:prstGeom prst="rect">
            <a:avLst/>
          </a:prstGeom>
          <a:noFill/>
        </p:spPr>
        <p:txBody>
          <a:bodyPr wrap="none" rtlCol="0">
            <a:spAutoFit/>
          </a:bodyPr>
          <a:p>
            <a:pPr algn="l"/>
            <a:r>
              <a:rPr lang="pt-PT" altLang="en-US" sz="900" b="1">
                <a:solidFill>
                  <a:schemeClr val="bg1"/>
                </a:solidFill>
              </a:rPr>
              <a:t>Figure: 1 -  table order</a:t>
            </a:r>
            <a:endParaRPr lang="pt-PT" altLang="en-US" sz="900" b="1">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25450" y="754380"/>
            <a:ext cx="10897870" cy="431609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AWS Resources create (IAM Role)</a:t>
            </a:r>
            <a:endParaRPr lang="pt-PT" sz="2000" b="1" dirty="0">
              <a:solidFill>
                <a:schemeClr val="bg1"/>
              </a:solidFill>
            </a:endParaRPr>
          </a:p>
        </p:txBody>
      </p:sp>
      <p:sp>
        <p:nvSpPr>
          <p:cNvPr id="3" name="Rectangles 2"/>
          <p:cNvSpPr/>
          <p:nvPr/>
        </p:nvSpPr>
        <p:spPr>
          <a:xfrm>
            <a:off x="433070" y="3406140"/>
            <a:ext cx="10864850" cy="16586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835" y="941070"/>
            <a:ext cx="2011680" cy="36512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63220" y="5120640"/>
            <a:ext cx="2338705" cy="229870"/>
          </a:xfrm>
          <a:prstGeom prst="rect">
            <a:avLst/>
          </a:prstGeom>
          <a:noFill/>
        </p:spPr>
        <p:txBody>
          <a:bodyPr wrap="none" rtlCol="0">
            <a:spAutoFit/>
          </a:bodyPr>
          <a:p>
            <a:pPr algn="l"/>
            <a:r>
              <a:rPr lang="pt-PT" altLang="en-US" sz="900" b="1">
                <a:solidFill>
                  <a:schemeClr val="bg1"/>
                </a:solidFill>
              </a:rPr>
              <a:t>Figure: 1 - Roles created aws-cdk</a:t>
            </a:r>
            <a:endParaRPr lang="pt-PT" altLang="en-US" sz="900" b="1">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 y="-17145"/>
            <a:ext cx="12231370" cy="6875780"/>
          </a:xfrm>
          <a:prstGeom prst="rect">
            <a:avLst/>
          </a:prstGeom>
        </p:spPr>
      </p:pic>
      <p:sp>
        <p:nvSpPr>
          <p:cNvPr id="2" name="Rectangles 1"/>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00330" y="3169285"/>
            <a:ext cx="4318000" cy="502285"/>
          </a:xfrm>
          <a:prstGeom prst="rect">
            <a:avLst/>
          </a:prstGeom>
        </p:spPr>
        <p:txBody>
          <a:bodyPr vert="horz" wrap="square" lIns="0" tIns="10583" rIns="0" bIns="0" rtlCol="0">
            <a:spAutoFit/>
          </a:bodyPr>
          <a:lstStyle/>
          <a:p>
            <a:pPr marL="12700" algn="ctr">
              <a:lnSpc>
                <a:spcPct val="100000"/>
              </a:lnSpc>
              <a:spcBef>
                <a:spcPts val="100"/>
              </a:spcBef>
            </a:pPr>
            <a:r>
              <a:rPr lang="pt-PT" altLang="en-US" sz="3200" b="1">
                <a:solidFill>
                  <a:schemeClr val="bg1"/>
                </a:solidFill>
                <a:sym typeface="+mn-ea"/>
              </a:rPr>
              <a:t>Next Steps</a:t>
            </a:r>
            <a:r>
              <a:rPr lang="pt-PT" altLang="en-US" sz="3200">
                <a:solidFill>
                  <a:schemeClr val="bg1"/>
                </a:solidFill>
                <a:latin typeface="Swiss921 BT" panose="020B0806030502050204" charset="0"/>
                <a:cs typeface="Swiss921 BT" panose="020B0806030502050204" charset="0"/>
                <a:sym typeface="+mn-ea"/>
              </a:rPr>
              <a:t> </a:t>
            </a:r>
            <a:endParaRPr lang="pt-PT" altLang="en-US" sz="3200">
              <a:solidFill>
                <a:schemeClr val="bg1"/>
              </a:solidFill>
              <a:latin typeface="Swiss921 BT" panose="020B0806030502050204" charset="0"/>
              <a:cs typeface="Swiss921 BT" panose="020B0806030502050204" charset="0"/>
              <a:sym typeface="+mn-ea"/>
            </a:endParaRPr>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765" y="265430"/>
            <a:ext cx="758952" cy="758952"/>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The AWS Step Functions Workshop</a:t>
            </a:r>
            <a:endParaRPr lang="pt-PT" altLang="en-US" sz="2000" b="1" dirty="0">
              <a:solidFill>
                <a:schemeClr val="bg1"/>
              </a:solidFill>
            </a:endParaRPr>
          </a:p>
        </p:txBody>
      </p:sp>
      <p:pic>
        <p:nvPicPr>
          <p:cNvPr id="2" name="Picture 1"/>
          <p:cNvPicPr>
            <a:picLocks noChangeAspect="1"/>
          </p:cNvPicPr>
          <p:nvPr/>
        </p:nvPicPr>
        <p:blipFill>
          <a:blip r:embed="rId1"/>
          <a:stretch>
            <a:fillRect/>
          </a:stretch>
        </p:blipFill>
        <p:spPr>
          <a:xfrm>
            <a:off x="594995" y="1732915"/>
            <a:ext cx="2423160" cy="2454630"/>
          </a:xfrm>
          <a:prstGeom prst="rect">
            <a:avLst/>
          </a:prstGeom>
        </p:spPr>
      </p:pic>
      <p:pic>
        <p:nvPicPr>
          <p:cNvPr id="4" name="Picture 3"/>
          <p:cNvPicPr>
            <a:picLocks noChangeAspect="1"/>
          </p:cNvPicPr>
          <p:nvPr/>
        </p:nvPicPr>
        <p:blipFill>
          <a:blip r:embed="rId2"/>
          <a:stretch>
            <a:fillRect/>
          </a:stretch>
        </p:blipFill>
        <p:spPr>
          <a:xfrm>
            <a:off x="4284345" y="1250315"/>
            <a:ext cx="7353935" cy="4234180"/>
          </a:xfrm>
          <a:prstGeom prst="rect">
            <a:avLst/>
          </a:prstGeom>
        </p:spPr>
      </p:pic>
      <p:sp>
        <p:nvSpPr>
          <p:cNvPr id="7" name="Rectangles 6"/>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a:hlinkClick r:id="rId3" action="ppaction://hlinkfile"/>
          </p:cNvPr>
          <p:cNvSpPr txBox="1"/>
          <p:nvPr/>
        </p:nvSpPr>
        <p:spPr>
          <a:xfrm>
            <a:off x="6249670" y="6346190"/>
            <a:ext cx="4687570" cy="306705"/>
          </a:xfrm>
          <a:prstGeom prst="rect">
            <a:avLst/>
          </a:prstGeom>
          <a:noFill/>
        </p:spPr>
        <p:txBody>
          <a:bodyPr wrap="square" rtlCol="0" anchor="t">
            <a:spAutoFit/>
          </a:bodyPr>
          <a:p>
            <a:r>
              <a:rPr lang="en-US" sz="1400">
                <a:solidFill>
                  <a:schemeClr val="bg1"/>
                </a:solidFill>
              </a:rPr>
              <a:t>https://catalog.workshops.aws/stepfunctions/en-US</a:t>
            </a:r>
            <a:endParaRPr lang="en-US" sz="140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92100"/>
            <a:ext cx="590423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Serverless Digital Learning Badges</a:t>
            </a:r>
            <a:endParaRPr lang="pt-PT" altLang="en-US" sz="2000" b="1" dirty="0">
              <a:solidFill>
                <a:schemeClr val="bg1"/>
              </a:solidFill>
            </a:endParaRPr>
          </a:p>
        </p:txBody>
      </p:sp>
      <p:sp>
        <p:nvSpPr>
          <p:cNvPr id="6" name="Title 1"/>
          <p:cNvSpPr>
            <a:spLocks noGrp="1"/>
          </p:cNvSpPr>
          <p:nvPr/>
        </p:nvSpPr>
        <p:spPr>
          <a:xfrm>
            <a:off x="345440" y="662940"/>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AWS Skill Builder</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605790" y="1745615"/>
            <a:ext cx="2370966" cy="2423160"/>
          </a:xfrm>
          <a:prstGeom prst="rect">
            <a:avLst/>
          </a:prstGeom>
        </p:spPr>
      </p:pic>
      <p:pic>
        <p:nvPicPr>
          <p:cNvPr id="8" name="Picture 7"/>
          <p:cNvPicPr>
            <a:picLocks noChangeAspect="1"/>
          </p:cNvPicPr>
          <p:nvPr/>
        </p:nvPicPr>
        <p:blipFill>
          <a:blip r:embed="rId2"/>
          <a:stretch>
            <a:fillRect/>
          </a:stretch>
        </p:blipFill>
        <p:spPr>
          <a:xfrm>
            <a:off x="8850630" y="1745615"/>
            <a:ext cx="2828925" cy="3248025"/>
          </a:xfrm>
          <a:prstGeom prst="rect">
            <a:avLst/>
          </a:prstGeom>
        </p:spPr>
      </p:pic>
      <p:sp>
        <p:nvSpPr>
          <p:cNvPr id="2" name="Rectangles 1"/>
          <p:cNvSpPr/>
          <p:nvPr/>
        </p:nvSpPr>
        <p:spPr>
          <a:xfrm>
            <a:off x="3217545" y="6338570"/>
            <a:ext cx="8462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345180" y="6360795"/>
            <a:ext cx="8286750" cy="306705"/>
          </a:xfrm>
          <a:prstGeom prst="rect">
            <a:avLst/>
          </a:prstGeom>
          <a:noFill/>
        </p:spPr>
        <p:txBody>
          <a:bodyPr wrap="square" rtlCol="0" anchor="t">
            <a:spAutoFit/>
          </a:bodyPr>
          <a:p>
            <a:r>
              <a:rPr lang="en-US" sz="1400">
                <a:solidFill>
                  <a:schemeClr val="bg1"/>
                </a:solidFill>
              </a:rPr>
              <a:t>https://aws.amazon.com/blogs/compute/introducing-new-aws-serverless-digital-learning-badges/</a:t>
            </a:r>
            <a:endParaRPr lang="en-US" sz="140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905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44195"/>
            <a:ext cx="323913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Security Workshop</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535940" y="1610360"/>
            <a:ext cx="2423160" cy="2360569"/>
          </a:xfrm>
          <a:prstGeom prst="rect">
            <a:avLst/>
          </a:prstGeom>
        </p:spPr>
      </p:pic>
      <p:pic>
        <p:nvPicPr>
          <p:cNvPr id="7" name="Picture 6"/>
          <p:cNvPicPr>
            <a:picLocks noChangeAspect="1"/>
          </p:cNvPicPr>
          <p:nvPr/>
        </p:nvPicPr>
        <p:blipFill>
          <a:blip r:embed="rId2"/>
          <a:stretch>
            <a:fillRect/>
          </a:stretch>
        </p:blipFill>
        <p:spPr>
          <a:xfrm>
            <a:off x="4183380" y="1610360"/>
            <a:ext cx="7612380" cy="4068445"/>
          </a:xfrm>
          <a:prstGeom prst="rect">
            <a:avLst/>
          </a:prstGeom>
        </p:spPr>
      </p:pic>
      <p:sp>
        <p:nvSpPr>
          <p:cNvPr id="3" name="Rectangles 2"/>
          <p:cNvSpPr/>
          <p:nvPr/>
        </p:nvSpPr>
        <p:spPr>
          <a:xfrm>
            <a:off x="2855595" y="6244590"/>
            <a:ext cx="894016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855595" y="6269355"/>
            <a:ext cx="8929370" cy="275590"/>
          </a:xfrm>
          <a:prstGeom prst="rect">
            <a:avLst/>
          </a:prstGeom>
          <a:noFill/>
        </p:spPr>
        <p:txBody>
          <a:bodyPr wrap="square" rtlCol="0" anchor="t">
            <a:spAutoFit/>
          </a:bodyPr>
          <a:p>
            <a:pPr algn="ctr"/>
            <a:r>
              <a:rPr lang="en-US" sz="1200">
                <a:solidFill>
                  <a:schemeClr val="bg1"/>
                </a:solidFill>
              </a:rPr>
              <a:t>https://catalog.us-east-1.prod.workshops.aws/workshops/026f84fd-f589-4a59-a4d1-81dc543fcd30/en-US</a:t>
            </a:r>
            <a:endParaRPr lang="en-US" sz="120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152400"/>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06095"/>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Serverland AWS Lambda Fundamentals</a:t>
            </a:r>
            <a:endParaRPr lang="pt-PT" altLang="en-US" sz="1600" b="1" dirty="0">
              <a:solidFill>
                <a:srgbClr val="527FFF"/>
              </a:solidFill>
            </a:endParaRPr>
          </a:p>
        </p:txBody>
      </p:sp>
      <p:pic>
        <p:nvPicPr>
          <p:cNvPr id="3" name="Picture 2"/>
          <p:cNvPicPr>
            <a:picLocks noChangeAspect="1"/>
          </p:cNvPicPr>
          <p:nvPr/>
        </p:nvPicPr>
        <p:blipFill>
          <a:blip r:embed="rId1"/>
          <a:stretch>
            <a:fillRect/>
          </a:stretch>
        </p:blipFill>
        <p:spPr>
          <a:xfrm>
            <a:off x="5299710" y="1610360"/>
            <a:ext cx="6464935" cy="3655695"/>
          </a:xfrm>
          <a:prstGeom prst="rect">
            <a:avLst/>
          </a:prstGeom>
        </p:spPr>
      </p:pic>
      <p:pic>
        <p:nvPicPr>
          <p:cNvPr id="8" name="Picture 7"/>
          <p:cNvPicPr>
            <a:picLocks noChangeAspect="1"/>
          </p:cNvPicPr>
          <p:nvPr/>
        </p:nvPicPr>
        <p:blipFill>
          <a:blip r:embed="rId2"/>
          <a:stretch>
            <a:fillRect/>
          </a:stretch>
        </p:blipFill>
        <p:spPr>
          <a:xfrm>
            <a:off x="535940" y="1610360"/>
            <a:ext cx="2423160" cy="2423160"/>
          </a:xfrm>
          <a:prstGeom prst="rect">
            <a:avLst/>
          </a:prstGeom>
        </p:spPr>
      </p:pic>
      <p:sp>
        <p:nvSpPr>
          <p:cNvPr id="4" name="Rectangles 3"/>
          <p:cNvSpPr/>
          <p:nvPr/>
        </p:nvSpPr>
        <p:spPr>
          <a:xfrm>
            <a:off x="5474970" y="624459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612890" y="6231890"/>
            <a:ext cx="4289425" cy="368300"/>
          </a:xfrm>
          <a:prstGeom prst="rect">
            <a:avLst/>
          </a:prstGeom>
          <a:noFill/>
        </p:spPr>
        <p:txBody>
          <a:bodyPr wrap="square" rtlCol="0" anchor="t">
            <a:spAutoFit/>
          </a:bodyPr>
          <a:p>
            <a:r>
              <a:rPr lang="en-US">
                <a:solidFill>
                  <a:schemeClr val="bg1"/>
                </a:solidFill>
              </a:rPr>
              <a:t>https://s12d.com/lambda-fundamentals</a:t>
            </a:r>
            <a:endParaRPr lang="en-US">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381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9182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Serverless airline – Multiple patterns/practices</a:t>
            </a:r>
            <a:endParaRPr lang="pt-PT" altLang="en-US" sz="1600" b="1" dirty="0">
              <a:solidFill>
                <a:srgbClr val="527FFF"/>
              </a:solidFill>
            </a:endParaRPr>
          </a:p>
        </p:txBody>
      </p:sp>
      <p:pic>
        <p:nvPicPr>
          <p:cNvPr id="4" name="Picture 3"/>
          <p:cNvPicPr>
            <a:picLocks noChangeAspect="1"/>
          </p:cNvPicPr>
          <p:nvPr/>
        </p:nvPicPr>
        <p:blipFill>
          <a:blip r:embed="rId1"/>
          <a:stretch>
            <a:fillRect/>
          </a:stretch>
        </p:blipFill>
        <p:spPr>
          <a:xfrm>
            <a:off x="456565" y="1510665"/>
            <a:ext cx="3067050" cy="3095625"/>
          </a:xfrm>
          <a:prstGeom prst="rect">
            <a:avLst/>
          </a:prstGeom>
        </p:spPr>
      </p:pic>
      <p:pic>
        <p:nvPicPr>
          <p:cNvPr id="7" name="Picture 6"/>
          <p:cNvPicPr>
            <a:picLocks noChangeAspect="1"/>
          </p:cNvPicPr>
          <p:nvPr/>
        </p:nvPicPr>
        <p:blipFill>
          <a:blip r:embed="rId2"/>
          <a:stretch>
            <a:fillRect/>
          </a:stretch>
        </p:blipFill>
        <p:spPr>
          <a:xfrm>
            <a:off x="4305935" y="1619250"/>
            <a:ext cx="7328535" cy="3619500"/>
          </a:xfrm>
          <a:prstGeom prst="rect">
            <a:avLst/>
          </a:prstGeom>
        </p:spPr>
      </p:pic>
      <p:sp>
        <p:nvSpPr>
          <p:cNvPr id="3" name="Rectangles 2"/>
          <p:cNvSpPr/>
          <p:nvPr/>
        </p:nvSpPr>
        <p:spPr>
          <a:xfrm>
            <a:off x="5332095" y="6319520"/>
            <a:ext cx="632079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2515" y="6359525"/>
            <a:ext cx="4576445" cy="275590"/>
          </a:xfrm>
          <a:prstGeom prst="rect">
            <a:avLst/>
          </a:prstGeom>
          <a:noFill/>
        </p:spPr>
        <p:txBody>
          <a:bodyPr wrap="square" rtlCol="0" anchor="t">
            <a:spAutoFit/>
          </a:bodyPr>
          <a:p>
            <a:r>
              <a:rPr lang="en-US" sz="1200">
                <a:solidFill>
                  <a:schemeClr val="bg1"/>
                </a:solidFill>
              </a:rPr>
              <a:t>https://github.com/aws-samples/aws-serverless-airline-booking</a:t>
            </a:r>
            <a:endParaRPr lang="en-US" sz="120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1907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572770"/>
            <a:ext cx="4968875" cy="57086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 Workshop</a:t>
            </a:r>
            <a:endParaRPr lang="pt-PT" altLang="en-US" sz="1600" b="1" dirty="0">
              <a:solidFill>
                <a:srgbClr val="527FFF"/>
              </a:solidFill>
            </a:endParaRPr>
          </a:p>
        </p:txBody>
      </p:sp>
      <p:sp>
        <p:nvSpPr>
          <p:cNvPr id="3" name="Rectangles 2"/>
          <p:cNvSpPr/>
          <p:nvPr/>
        </p:nvSpPr>
        <p:spPr>
          <a:xfrm>
            <a:off x="8196580" y="6319520"/>
            <a:ext cx="345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954135" y="6359525"/>
            <a:ext cx="2210435" cy="275590"/>
          </a:xfrm>
          <a:prstGeom prst="rect">
            <a:avLst/>
          </a:prstGeom>
          <a:noFill/>
        </p:spPr>
        <p:txBody>
          <a:bodyPr wrap="square" rtlCol="0" anchor="t">
            <a:spAutoFit/>
          </a:bodyPr>
          <a:p>
            <a:r>
              <a:rPr lang="en-US" sz="1200">
                <a:solidFill>
                  <a:schemeClr val="bg1"/>
                </a:solidFill>
              </a:rPr>
              <a:t>https://cdkworkshop.com/</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357245" y="910590"/>
            <a:ext cx="8295640" cy="4117340"/>
          </a:xfrm>
          <a:prstGeom prst="rect">
            <a:avLst/>
          </a:prstGeom>
        </p:spPr>
      </p:pic>
      <p:pic>
        <p:nvPicPr>
          <p:cNvPr id="9" name="Picture 8"/>
          <p:cNvPicPr>
            <a:picLocks noChangeAspect="1"/>
          </p:cNvPicPr>
          <p:nvPr/>
        </p:nvPicPr>
        <p:blipFill>
          <a:blip r:embed="rId2"/>
          <a:stretch>
            <a:fillRect/>
          </a:stretch>
        </p:blipFill>
        <p:spPr>
          <a:xfrm>
            <a:off x="456565" y="1864360"/>
            <a:ext cx="2422525" cy="240982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CDK Patterns</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https://cdkpatterns.com/</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423545" y="1986280"/>
            <a:ext cx="2170430" cy="2159635"/>
          </a:xfrm>
          <a:prstGeom prst="rect">
            <a:avLst/>
          </a:prstGeom>
        </p:spPr>
      </p:pic>
      <p:pic>
        <p:nvPicPr>
          <p:cNvPr id="7" name="Picture 6"/>
          <p:cNvPicPr>
            <a:picLocks noChangeAspect="1"/>
          </p:cNvPicPr>
          <p:nvPr/>
        </p:nvPicPr>
        <p:blipFill>
          <a:blip r:embed="rId2"/>
          <a:stretch>
            <a:fillRect/>
          </a:stretch>
        </p:blipFill>
        <p:spPr>
          <a:xfrm>
            <a:off x="2823210" y="628015"/>
            <a:ext cx="8893175" cy="47790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Install AWS Linux</a:t>
            </a:r>
            <a:endParaRPr lang="pt-PT" altLang="en-US" sz="2000" b="1" dirty="0">
              <a:solidFill>
                <a:schemeClr val="bg1"/>
              </a:solidFill>
            </a:endParaRPr>
          </a:p>
        </p:txBody>
      </p:sp>
      <p:sp>
        <p:nvSpPr>
          <p:cNvPr id="2" name="Text Box 1"/>
          <p:cNvSpPr txBox="1"/>
          <p:nvPr/>
        </p:nvSpPr>
        <p:spPr>
          <a:xfrm>
            <a:off x="408305" y="767715"/>
            <a:ext cx="10780395" cy="1814830"/>
          </a:xfrm>
          <a:prstGeom prst="rect">
            <a:avLst/>
          </a:prstGeom>
          <a:noFill/>
        </p:spPr>
        <p:txBody>
          <a:bodyPr wrap="square" rtlCol="0" anchor="t">
            <a:spAutoFit/>
          </a:bodyPr>
          <a:p>
            <a:pPr algn="l"/>
            <a:r>
              <a:rPr lang="en-US" sz="1400">
                <a:solidFill>
                  <a:schemeClr val="bg1"/>
                </a:solidFill>
              </a:rPr>
              <a:t>You must be able to extract or "unzip" the downloaded package. </a:t>
            </a:r>
            <a:r>
              <a:rPr lang="pt-PT" altLang="en-US" sz="1400">
                <a:solidFill>
                  <a:schemeClr val="bg1"/>
                </a:solidFill>
              </a:rPr>
              <a:t>i</a:t>
            </a:r>
            <a:r>
              <a:rPr lang="en-US" sz="1400">
                <a:solidFill>
                  <a:schemeClr val="bg1"/>
                </a:solidFill>
              </a:rPr>
              <a:t>f your operating system doesn't have the built-in unzip command, use an equivalent.</a:t>
            </a:r>
            <a:endParaRPr lang="en-US" sz="1400">
              <a:solidFill>
                <a:schemeClr val="bg1"/>
              </a:solidFill>
            </a:endParaRPr>
          </a:p>
          <a:p>
            <a:pPr algn="l"/>
            <a:endParaRPr lang="en-US" sz="1400">
              <a:solidFill>
                <a:schemeClr val="bg1"/>
              </a:solidFill>
            </a:endParaRPr>
          </a:p>
          <a:p>
            <a:pPr algn="l"/>
            <a:r>
              <a:rPr lang="en-US" sz="1400">
                <a:solidFill>
                  <a:schemeClr val="bg1"/>
                </a:solidFill>
              </a:rPr>
              <a:t>The AWS CLI uses glibc, groff, and less. These are included by default in most major distributions of </a:t>
            </a:r>
            <a:r>
              <a:rPr lang="en-US" sz="1400" b="1">
                <a:solidFill>
                  <a:schemeClr val="bg1"/>
                </a:solidFill>
              </a:rPr>
              <a:t>Linux</a:t>
            </a:r>
            <a:r>
              <a:rPr lang="en-US" sz="1400">
                <a:solidFill>
                  <a:schemeClr val="bg1"/>
                </a:solidFill>
              </a:rPr>
              <a:t>.</a:t>
            </a:r>
            <a:endParaRPr lang="en-US" sz="1400">
              <a:solidFill>
                <a:schemeClr val="bg1"/>
              </a:solidFill>
            </a:endParaRPr>
          </a:p>
          <a:p>
            <a:pPr algn="l"/>
            <a:r>
              <a:rPr lang="en-US" sz="1400">
                <a:solidFill>
                  <a:schemeClr val="bg1"/>
                </a:solidFill>
              </a:rPr>
              <a:t>We support the AWS CLI on 64-bit versions of recent distributions of </a:t>
            </a:r>
            <a:r>
              <a:rPr lang="en-US" sz="1400" b="1">
                <a:solidFill>
                  <a:schemeClr val="bg1"/>
                </a:solidFill>
              </a:rPr>
              <a:t>CentOS, Fedora, Ubuntu, Amazon Linux 1, Amazon Linux 2 and Linux ARM.</a:t>
            </a:r>
            <a:endParaRPr lang="en-US" sz="1400" b="1">
              <a:solidFill>
                <a:schemeClr val="bg1"/>
              </a:solidFill>
            </a:endParaRPr>
          </a:p>
          <a:p>
            <a:pPr algn="l"/>
            <a:endParaRPr lang="en-US" sz="1400">
              <a:solidFill>
                <a:schemeClr val="bg1"/>
              </a:solidFill>
            </a:endParaRPr>
          </a:p>
          <a:p>
            <a:pPr algn="l"/>
            <a:endParaRPr lang="en-US" sz="1400">
              <a:solidFill>
                <a:schemeClr val="bg1"/>
              </a:solidFill>
            </a:endParaRPr>
          </a:p>
        </p:txBody>
      </p:sp>
      <p:pic>
        <p:nvPicPr>
          <p:cNvPr id="10" name="Picture 9"/>
          <p:cNvPicPr>
            <a:picLocks noChangeAspect="1"/>
          </p:cNvPicPr>
          <p:nvPr/>
        </p:nvPicPr>
        <p:blipFill>
          <a:blip r:embed="rId1"/>
          <a:stretch>
            <a:fillRect/>
          </a:stretch>
        </p:blipFill>
        <p:spPr>
          <a:xfrm>
            <a:off x="563245" y="2402205"/>
            <a:ext cx="7260590" cy="2721610"/>
          </a:xfrm>
          <a:prstGeom prst="rect">
            <a:avLst/>
          </a:prstGeom>
        </p:spPr>
      </p:pic>
      <p:pic>
        <p:nvPicPr>
          <p:cNvPr id="11" name="Picture 10"/>
          <p:cNvPicPr>
            <a:picLocks noChangeAspect="1"/>
          </p:cNvPicPr>
          <p:nvPr/>
        </p:nvPicPr>
        <p:blipFill>
          <a:blip r:embed="rId2"/>
          <a:stretch>
            <a:fillRect/>
          </a:stretch>
        </p:blipFill>
        <p:spPr>
          <a:xfrm>
            <a:off x="3670300" y="5283835"/>
            <a:ext cx="8105775" cy="914400"/>
          </a:xfrm>
          <a:prstGeom prst="rect">
            <a:avLst/>
          </a:prstGeom>
        </p:spPr>
      </p:pic>
      <p:sp>
        <p:nvSpPr>
          <p:cNvPr id="16" name="Rectangles 15"/>
          <p:cNvSpPr/>
          <p:nvPr/>
        </p:nvSpPr>
        <p:spPr>
          <a:xfrm>
            <a:off x="5562600" y="6319520"/>
            <a:ext cx="62045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8515" y="6367145"/>
            <a:ext cx="5481955" cy="275590"/>
          </a:xfrm>
          <a:prstGeom prst="rect">
            <a:avLst/>
          </a:prstGeom>
          <a:noFill/>
        </p:spPr>
        <p:txBody>
          <a:bodyPr wrap="none" rtlCol="0">
            <a:spAutoFit/>
          </a:bodyPr>
          <a:p>
            <a:pPr algn="l"/>
            <a:r>
              <a:rPr lang="en-US" sz="1200">
                <a:solidFill>
                  <a:schemeClr val="bg1"/>
                </a:solidFill>
              </a:rPr>
              <a:t>https://docs.aws.amazon.com/cli/latest/userguide/getting-started-install.html</a:t>
            </a:r>
            <a:endParaRPr lang="en-US" sz="1200">
              <a:solidFill>
                <a:schemeClr val="bg1"/>
              </a:solidFill>
            </a:endParaRPr>
          </a:p>
        </p:txBody>
      </p:sp>
      <p:sp>
        <p:nvSpPr>
          <p:cNvPr id="5" name="Rectangles 4"/>
          <p:cNvSpPr/>
          <p:nvPr/>
        </p:nvSpPr>
        <p:spPr>
          <a:xfrm>
            <a:off x="49276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8082915" y="2876550"/>
            <a:ext cx="2908300" cy="1383665"/>
          </a:xfrm>
          <a:prstGeom prst="rect">
            <a:avLst/>
          </a:prstGeom>
          <a:noFill/>
        </p:spPr>
        <p:txBody>
          <a:bodyPr wrap="square" rtlCol="0" anchor="t">
            <a:spAutoFit/>
          </a:bodyPr>
          <a:p>
            <a:pPr algn="l"/>
            <a:r>
              <a:rPr lang="en-US" sz="1400">
                <a:solidFill>
                  <a:schemeClr val="bg1"/>
                </a:solidFill>
                <a:sym typeface="+mn-ea"/>
              </a:rPr>
              <a:t>Because AWS doesn't maintain third-party repositories</a:t>
            </a:r>
            <a:r>
              <a:rPr lang="pt-PT" altLang="en-US" sz="1400">
                <a:solidFill>
                  <a:schemeClr val="bg1"/>
                </a:solidFill>
                <a:sym typeface="+mn-ea"/>
              </a:rPr>
              <a:t>.</a:t>
            </a:r>
            <a:endParaRPr lang="pt-PT" altLang="en-US" sz="1400">
              <a:solidFill>
                <a:schemeClr val="bg1"/>
              </a:solidFill>
              <a:sym typeface="+mn-ea"/>
            </a:endParaRPr>
          </a:p>
          <a:p>
            <a:pPr algn="l"/>
            <a:r>
              <a:rPr lang="en-US" sz="1400">
                <a:solidFill>
                  <a:schemeClr val="bg1"/>
                </a:solidFill>
                <a:sym typeface="+mn-ea"/>
              </a:rPr>
              <a:t>  </a:t>
            </a:r>
            <a:endParaRPr lang="en-US" sz="1400">
              <a:solidFill>
                <a:schemeClr val="bg1"/>
              </a:solidFill>
              <a:sym typeface="+mn-ea"/>
            </a:endParaRPr>
          </a:p>
          <a:p>
            <a:pPr algn="l"/>
            <a:r>
              <a:rPr lang="pt-PT" altLang="en-US" sz="1400">
                <a:solidFill>
                  <a:schemeClr val="bg1"/>
                </a:solidFill>
                <a:sym typeface="+mn-ea"/>
              </a:rPr>
              <a:t>W</a:t>
            </a:r>
            <a:r>
              <a:rPr lang="en-US" sz="1400">
                <a:solidFill>
                  <a:schemeClr val="bg1"/>
                </a:solidFill>
                <a:sym typeface="+mn-ea"/>
              </a:rPr>
              <a:t>e can’t guarantee that they </a:t>
            </a:r>
            <a:endParaRPr lang="en-US" sz="1400">
              <a:solidFill>
                <a:schemeClr val="bg1"/>
              </a:solidFill>
              <a:sym typeface="+mn-ea"/>
            </a:endParaRPr>
          </a:p>
          <a:p>
            <a:pPr algn="l"/>
            <a:r>
              <a:rPr lang="en-US" sz="1400">
                <a:solidFill>
                  <a:schemeClr val="bg1"/>
                </a:solidFill>
                <a:sym typeface="+mn-ea"/>
              </a:rPr>
              <a:t>contain the latest version of the AWS CLI.</a:t>
            </a:r>
            <a:endParaRPr lang="en-US" sz="1400">
              <a:solidFill>
                <a:schemeClr val="bg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314325"/>
            <a:ext cx="1990090" cy="57086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Want to Try?</a:t>
            </a:r>
            <a:endParaRPr lang="pt-PT" altLang="en-US" sz="2000" b="1" dirty="0">
              <a:solidFill>
                <a:schemeClr val="bg1"/>
              </a:solidFill>
            </a:endParaRPr>
          </a:p>
        </p:txBody>
      </p:sp>
      <p:sp>
        <p:nvSpPr>
          <p:cNvPr id="6" name="Title 1"/>
          <p:cNvSpPr>
            <a:spLocks noGrp="1"/>
          </p:cNvSpPr>
          <p:nvPr/>
        </p:nvSpPr>
        <p:spPr>
          <a:xfrm>
            <a:off x="345440" y="668020"/>
            <a:ext cx="1691640" cy="370205"/>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rgbClr val="527FFF"/>
                </a:solidFill>
              </a:rPr>
              <a:t>handson.cloud</a:t>
            </a:r>
            <a:endParaRPr lang="pt-PT" altLang="en-US" sz="1600" b="1" dirty="0">
              <a:solidFill>
                <a:srgbClr val="527FFF"/>
              </a:solidFill>
            </a:endParaRPr>
          </a:p>
        </p:txBody>
      </p:sp>
      <p:sp>
        <p:nvSpPr>
          <p:cNvPr id="3" name="Rectangles 2"/>
          <p:cNvSpPr/>
          <p:nvPr/>
        </p:nvSpPr>
        <p:spPr>
          <a:xfrm>
            <a:off x="9466580" y="6319520"/>
            <a:ext cx="21863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9606280" y="6359525"/>
            <a:ext cx="2009140" cy="275590"/>
          </a:xfrm>
          <a:prstGeom prst="rect">
            <a:avLst/>
          </a:prstGeom>
          <a:noFill/>
        </p:spPr>
        <p:txBody>
          <a:bodyPr wrap="square" rtlCol="0" anchor="t">
            <a:spAutoFit/>
          </a:bodyPr>
          <a:p>
            <a:r>
              <a:rPr lang="en-US" sz="1200">
                <a:solidFill>
                  <a:schemeClr val="bg1"/>
                </a:solidFill>
              </a:rPr>
              <a:t>https://hands-on.cloud/</a:t>
            </a:r>
            <a:endParaRPr lang="en-US" sz="1200">
              <a:solidFill>
                <a:schemeClr val="bg1"/>
              </a:solidFill>
            </a:endParaRPr>
          </a:p>
        </p:txBody>
      </p:sp>
      <p:pic>
        <p:nvPicPr>
          <p:cNvPr id="5" name="Picture 4"/>
          <p:cNvPicPr>
            <a:picLocks noChangeAspect="1"/>
          </p:cNvPicPr>
          <p:nvPr/>
        </p:nvPicPr>
        <p:blipFill>
          <a:blip r:embed="rId1"/>
          <a:stretch>
            <a:fillRect/>
          </a:stretch>
        </p:blipFill>
        <p:spPr>
          <a:xfrm>
            <a:off x="345440" y="998220"/>
            <a:ext cx="10730865" cy="5187950"/>
          </a:xfrm>
          <a:prstGeom prst="rect">
            <a:avLst/>
          </a:prstGeom>
        </p:spPr>
      </p:pic>
      <p:pic>
        <p:nvPicPr>
          <p:cNvPr id="2" name="Picture 1"/>
          <p:cNvPicPr>
            <a:picLocks noChangeAspect="1"/>
          </p:cNvPicPr>
          <p:nvPr/>
        </p:nvPicPr>
        <p:blipFill>
          <a:blip r:embed="rId2"/>
          <a:stretch>
            <a:fillRect/>
          </a:stretch>
        </p:blipFill>
        <p:spPr>
          <a:xfrm>
            <a:off x="9403715" y="981075"/>
            <a:ext cx="2468245" cy="243713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ext Box 7"/>
          <p:cNvSpPr txBox="1"/>
          <p:nvPr/>
        </p:nvSpPr>
        <p:spPr>
          <a:xfrm>
            <a:off x="615950" y="1075690"/>
            <a:ext cx="5459095" cy="645160"/>
          </a:xfrm>
          <a:prstGeom prst="rect">
            <a:avLst/>
          </a:prstGeom>
          <a:noFill/>
        </p:spPr>
        <p:txBody>
          <a:bodyPr wrap="none" rtlCol="0">
            <a:spAutoFit/>
          </a:bodyPr>
          <a:p>
            <a:pPr algn="l"/>
            <a:r>
              <a:rPr lang="en-US">
                <a:sym typeface="+mn-ea"/>
                <a:hlinkClick r:id="rId1" action="ppaction://hlinkfile"/>
              </a:rPr>
              <a:t>https://cdkworkshop.com</a:t>
            </a:r>
            <a:r>
              <a:rPr lang="en-US">
                <a:solidFill>
                  <a:schemeClr val="bg1"/>
                </a:solidFill>
              </a:rPr>
              <a:t> </a:t>
            </a:r>
            <a:endParaRPr lang="en-US">
              <a:solidFill>
                <a:schemeClr val="bg1"/>
              </a:solidFill>
            </a:endParaRPr>
          </a:p>
          <a:p>
            <a:pPr algn="l"/>
            <a:r>
              <a:rPr lang="en-US">
                <a:sym typeface="+mn-ea"/>
                <a:hlinkClick r:id="rId2" action="ppaction://hlinkfile"/>
              </a:rPr>
              <a:t>https://github.com/aws-samples/aws-cdk-examples</a:t>
            </a:r>
            <a:endParaRPr lang="pt-PT" altLang="en-US">
              <a:solidFill>
                <a:schemeClr val="bg1"/>
              </a:solidFill>
            </a:endParaRPr>
          </a:p>
        </p:txBody>
      </p:sp>
      <p:sp>
        <p:nvSpPr>
          <p:cNvPr id="9" name="Text Box 8"/>
          <p:cNvSpPr txBox="1"/>
          <p:nvPr/>
        </p:nvSpPr>
        <p:spPr>
          <a:xfrm>
            <a:off x="5628640" y="1127760"/>
            <a:ext cx="309880" cy="645160"/>
          </a:xfrm>
          <a:prstGeom prst="rect">
            <a:avLst/>
          </a:prstGeom>
          <a:noFill/>
        </p:spPr>
        <p:txBody>
          <a:bodyPr wrap="none" rtlCol="0">
            <a:spAutoFit/>
          </a:bodyPr>
          <a:p>
            <a:pPr algn="l"/>
            <a:endParaRPr lang="en-US"/>
          </a:p>
          <a:p>
            <a:pPr algn="l"/>
            <a:endParaRPr lang="en-US"/>
          </a:p>
        </p:txBody>
      </p:sp>
      <p:sp>
        <p:nvSpPr>
          <p:cNvPr id="10" name="Text Box 9"/>
          <p:cNvSpPr txBox="1"/>
          <p:nvPr/>
        </p:nvSpPr>
        <p:spPr>
          <a:xfrm>
            <a:off x="340995" y="168910"/>
            <a:ext cx="1953260" cy="460375"/>
          </a:xfrm>
          <a:prstGeom prst="rect">
            <a:avLst/>
          </a:prstGeom>
          <a:noFill/>
        </p:spPr>
        <p:txBody>
          <a:bodyPr wrap="none" rtlCol="0">
            <a:spAutoFit/>
          </a:bodyPr>
          <a:p>
            <a:r>
              <a:rPr lang="pt-PT" altLang="en-US" sz="2400" b="1">
                <a:solidFill>
                  <a:schemeClr val="bg1"/>
                </a:solidFill>
              </a:rPr>
              <a:t>Resources</a:t>
            </a:r>
            <a:endParaRPr lang="pt-PT" altLang="en-US" sz="2400" b="1">
              <a:solidFill>
                <a:schemeClr val="bg1"/>
              </a:solidFill>
            </a:endParaRPr>
          </a:p>
        </p:txBody>
      </p:sp>
      <p:sp>
        <p:nvSpPr>
          <p:cNvPr id="3" name="Text Box 2"/>
          <p:cNvSpPr txBox="1"/>
          <p:nvPr/>
        </p:nvSpPr>
        <p:spPr>
          <a:xfrm>
            <a:off x="615950" y="1649095"/>
            <a:ext cx="10741660" cy="4523105"/>
          </a:xfrm>
          <a:prstGeom prst="rect">
            <a:avLst/>
          </a:prstGeom>
          <a:noFill/>
        </p:spPr>
        <p:txBody>
          <a:bodyPr wrap="square" rtlCol="0" anchor="t">
            <a:spAutoFit/>
          </a:bodyPr>
          <a:p>
            <a:r>
              <a:rPr lang="en-US">
                <a:hlinkClick r:id="rId3" action="ppaction://hlinkfile"/>
              </a:rPr>
              <a:t>https://docs.aws.amazon.com/cli/latest/userguide/getting-started-install.html</a:t>
            </a:r>
            <a:endParaRPr lang="en-US"/>
          </a:p>
          <a:p>
            <a:r>
              <a:rPr lang="en-US">
                <a:hlinkClick r:id="rId4" action="ppaction://hlinkfile"/>
              </a:rPr>
              <a:t>https://aws.amazon.com/pt/developer/language/java/</a:t>
            </a:r>
            <a:endParaRPr lang="en-US"/>
          </a:p>
          <a:p>
            <a:r>
              <a:rPr lang="en-US">
                <a:hlinkClick r:id="rId5" action="ppaction://hlinkfile"/>
              </a:rPr>
              <a:t>https://docs.aws.amazon.com/toolkit-for-jetbrains/latest/userguide/setup-toolkit.html</a:t>
            </a:r>
            <a:endParaRPr lang="en-US"/>
          </a:p>
          <a:p>
            <a:r>
              <a:rPr lang="en-US">
                <a:hlinkClick r:id="rId6" action="ppaction://hlinkfile"/>
              </a:rPr>
              <a:t>https://aws.amazon.com/pt/intellij/</a:t>
            </a:r>
            <a:endParaRPr lang="en-US"/>
          </a:p>
          <a:p>
            <a:r>
              <a:rPr lang="en-US">
                <a:hlinkClick r:id="rId7" action="ppaction://hlinkfile"/>
              </a:rPr>
              <a:t>https://docs.aws.amazon.com/code-library/latest/ug/java_2_code_examples.html</a:t>
            </a:r>
            <a:endParaRPr lang="en-US"/>
          </a:p>
          <a:p>
            <a:r>
              <a:rPr lang="en-US">
                <a:hlinkClick r:id="rId8" action="ppaction://hlinkfile"/>
              </a:rPr>
              <a:t>https://docs.aws.amazon.com/pt_br/prescriptive-guidance/latest/patterns/deploy-a-ci-cd-pipeline-for-java-microservices-on-amazon-ecs.html</a:t>
            </a:r>
            <a:endParaRPr lang="en-US"/>
          </a:p>
          <a:p>
            <a:r>
              <a:rPr lang="en-US">
                <a:hlinkClick r:id="rId9" action="ppaction://hlinkfile"/>
              </a:rPr>
              <a:t>https://docs.aws.amazon.com/lambda/latest/dg/lambda-java.html</a:t>
            </a:r>
            <a:endParaRPr lang="en-US"/>
          </a:p>
          <a:p>
            <a:r>
              <a:rPr lang="en-US">
                <a:hlinkClick r:id="rId10" action="ppaction://hlinkfile"/>
              </a:rPr>
              <a:t>https://aws.amazon.com/pt/blogs/compute/java-17-runtime-now-available-on-aws-lambda/</a:t>
            </a:r>
            <a:endParaRPr lang="en-US"/>
          </a:p>
          <a:p>
            <a:r>
              <a:rPr lang="en-US">
                <a:hlinkClick r:id="rId11" action="ppaction://hlinkfile"/>
              </a:rPr>
              <a:t>https://www.slideshare.net/AmazonWebServices/java-on-aws</a:t>
            </a:r>
            <a:endParaRPr lang="en-US"/>
          </a:p>
          <a:p>
            <a:r>
              <a:rPr lang="en-US">
                <a:hlinkClick r:id="rId12" action="ppaction://hlinkfile"/>
              </a:rPr>
              <a:t>https://www.jrebel.com/blog/aws-java-application-setup</a:t>
            </a:r>
            <a:endParaRPr lang="en-US"/>
          </a:p>
          <a:p>
            <a:r>
              <a:rPr lang="en-US">
                <a:hlinkClick r:id="rId13" action="ppaction://hlinkfile"/>
              </a:rPr>
              <a:t>https://www.slideshare.net/VadymKazulkin/adopting-java-for-the-serverless-world-at-jax-2022</a:t>
            </a:r>
            <a:endParaRPr lang="en-US"/>
          </a:p>
          <a:p>
            <a:r>
              <a:rPr lang="en-US">
                <a:hlinkClick r:id="rId14" action="ppaction://hlinkfile"/>
              </a:rPr>
              <a:t>https://towardsaws.com/deploy-spring-boot-application-to-aws-ec2-using-docker-f359e7ad2026</a:t>
            </a:r>
            <a:endParaRPr lang="en-US"/>
          </a:p>
          <a:p>
            <a:r>
              <a:rPr lang="en-US">
                <a:hlinkClick r:id="rId15" action="ppaction://hlinkfile"/>
              </a:rPr>
              <a:t>https://aws.amazon.com/pt/blogs/developer/stepfunctions-fluent-api/</a:t>
            </a:r>
            <a:endParaRPr lang="en-US">
              <a:hlinkClick r:id="rId15" action="ppaction://hlinkfile"/>
            </a:endParaRPr>
          </a:p>
          <a:p>
            <a:r>
              <a:rPr lang="en-US">
                <a:hlinkClick r:id="rId16" action="ppaction://hlinkfile"/>
              </a:rPr>
              <a:t>https://aws.amazon.com/blogs/compute/java-17-runtime-now-available-on-aws-lambda/</a:t>
            </a:r>
            <a:endParaRPr lang="en-US"/>
          </a:p>
          <a:p>
            <a:r>
              <a:rPr lang="en-US">
                <a:hlinkClick r:id="rId17" action="ppaction://hlinkfile"/>
              </a:rPr>
              <a:t>https://docs.aws.amazon.com/lambda/latest/dg/snapstart.html</a:t>
            </a:r>
            <a:endParaRPr lang="en-US"/>
          </a:p>
        </p:txBody>
      </p:sp>
      <p:sp>
        <p:nvSpPr>
          <p:cNvPr id="15" name="Rectangles 14"/>
          <p:cNvSpPr/>
          <p:nvPr/>
        </p:nvSpPr>
        <p:spPr>
          <a:xfrm>
            <a:off x="450215" y="558800"/>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1455" y="1664970"/>
            <a:ext cx="4399915" cy="365125"/>
          </a:xfrm>
        </p:spPr>
        <p:txBody>
          <a:bodyPr vert="horz" lIns="91440" tIns="45720" rIns="91440" bIns="45720" rtlCol="0" anchor="t">
            <a:noAutofit/>
          </a:bodyPr>
          <a:p>
            <a:pPr marL="0" indent="0">
              <a:buNone/>
            </a:pPr>
            <a:r>
              <a:rPr lang="pt-PT" altLang="en-GB" dirty="0">
                <a:solidFill>
                  <a:srgbClr val="527FFF"/>
                </a:solidFill>
                <a:ea typeface="Amazon Ember"/>
                <a:cs typeface="Amazon Ember"/>
              </a:rPr>
              <a:t>  </a:t>
            </a:r>
            <a:r>
              <a:rPr lang="en-GB" dirty="0">
                <a:solidFill>
                  <a:srgbClr val="527FFF"/>
                </a:solidFill>
                <a:ea typeface="Amazon Ember"/>
                <a:cs typeface="Amazon Ember"/>
              </a:rPr>
              <a:t>Weder Mariano de Sousa</a:t>
            </a:r>
            <a:endParaRPr lang="en-GB" dirty="0">
              <a:solidFill>
                <a:srgbClr val="527FFF"/>
              </a:solidFill>
              <a:ea typeface="Amazon Ember"/>
              <a:cs typeface="Amazon Ember"/>
            </a:endParaRPr>
          </a:p>
        </p:txBody>
      </p:sp>
      <p:sp>
        <p:nvSpPr>
          <p:cNvPr id="5" name="Text Placeholder 4"/>
          <p:cNvSpPr>
            <a:spLocks noGrp="1"/>
          </p:cNvSpPr>
          <p:nvPr/>
        </p:nvSpPr>
        <p:spPr>
          <a:xfrm>
            <a:off x="344170" y="3669665"/>
            <a:ext cx="46685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Post</a:t>
            </a:r>
            <a:r>
              <a:rPr lang="pt-PT" sz="1800" dirty="0">
                <a:solidFill>
                  <a:schemeClr val="bg1"/>
                </a:solidFill>
                <a:ea typeface="Amazon Ember"/>
                <a:cs typeface="Amazon Ember"/>
              </a:rPr>
              <a:t> G</a:t>
            </a:r>
            <a:r>
              <a:rPr sz="1800" dirty="0">
                <a:solidFill>
                  <a:schemeClr val="bg1"/>
                </a:solidFill>
                <a:ea typeface="Amazon Ember"/>
                <a:cs typeface="Amazon Ember"/>
              </a:rPr>
              <a:t>raduate in</a:t>
            </a:r>
            <a:r>
              <a:rPr lang="pt-PT" sz="1800" b="1" dirty="0">
                <a:solidFill>
                  <a:schemeClr val="bg1"/>
                </a:solidFill>
                <a:ea typeface="Amazon Ember"/>
                <a:cs typeface="Amazon Ember"/>
              </a:rPr>
              <a:t> </a:t>
            </a:r>
            <a:r>
              <a:rPr sz="1800" b="1" dirty="0">
                <a:solidFill>
                  <a:schemeClr val="bg1"/>
                </a:solidFill>
                <a:ea typeface="Amazon Ember"/>
                <a:cs typeface="Amazon Ember"/>
              </a:rPr>
              <a:t>Midias UFG</a:t>
            </a:r>
            <a:endParaRPr sz="1800" dirty="0">
              <a:solidFill>
                <a:schemeClr val="bg1"/>
              </a:solidFill>
              <a:ea typeface="Amazon Ember"/>
              <a:cs typeface="Amazon Ember"/>
            </a:endParaRPr>
          </a:p>
          <a:p>
            <a:endParaRPr sz="1800" dirty="0">
              <a:solidFill>
                <a:schemeClr val="bg1"/>
              </a:solidFill>
              <a:ea typeface="Amazon Ember"/>
              <a:cs typeface="Amazon Ember"/>
            </a:endParaRPr>
          </a:p>
        </p:txBody>
      </p:sp>
      <p:pic>
        <p:nvPicPr>
          <p:cNvPr id="4" name="Picture 3"/>
          <p:cNvPicPr>
            <a:picLocks noChangeAspect="1"/>
          </p:cNvPicPr>
          <p:nvPr/>
        </p:nvPicPr>
        <p:blipFill>
          <a:blip r:embed="rId1"/>
          <a:stretch>
            <a:fillRect/>
          </a:stretch>
        </p:blipFill>
        <p:spPr>
          <a:xfrm>
            <a:off x="9435465" y="551815"/>
            <a:ext cx="1771015" cy="1771015"/>
          </a:xfrm>
          <a:prstGeom prst="rect">
            <a:avLst/>
          </a:prstGeom>
          <a:effectLst>
            <a:outerShdw blurRad="50800" dist="38100" algn="l" rotWithShape="0">
              <a:prstClr val="black">
                <a:alpha val="40000"/>
              </a:prstClr>
            </a:outerShdw>
          </a:effectLst>
        </p:spPr>
      </p:pic>
      <p:pic>
        <p:nvPicPr>
          <p:cNvPr id="8" name="Picture 7"/>
          <p:cNvPicPr>
            <a:picLocks noChangeAspect="1"/>
          </p:cNvPicPr>
          <p:nvPr/>
        </p:nvPicPr>
        <p:blipFill>
          <a:blip r:embed="rId2"/>
          <a:stretch>
            <a:fillRect/>
          </a:stretch>
        </p:blipFill>
        <p:spPr>
          <a:xfrm>
            <a:off x="8985250" y="1802130"/>
            <a:ext cx="953135" cy="953135"/>
          </a:xfrm>
          <a:prstGeom prst="rect">
            <a:avLst/>
          </a:prstGeom>
        </p:spPr>
      </p:pic>
      <p:sp>
        <p:nvSpPr>
          <p:cNvPr id="9" name="Text Box 8"/>
          <p:cNvSpPr txBox="1"/>
          <p:nvPr/>
        </p:nvSpPr>
        <p:spPr>
          <a:xfrm>
            <a:off x="6650355" y="3277870"/>
            <a:ext cx="4911725" cy="337185"/>
          </a:xfrm>
          <a:prstGeom prst="rect">
            <a:avLst/>
          </a:prstGeom>
          <a:noFill/>
        </p:spPr>
        <p:txBody>
          <a:bodyPr wrap="none" rtlCol="0">
            <a:spAutoFit/>
          </a:bodyPr>
          <a:p>
            <a:pPr algn="l"/>
            <a:r>
              <a:rPr lang="en-US" sz="1600" dirty="0" err="1" smtClean="0">
                <a:solidFill>
                  <a:schemeClr val="bg1"/>
                </a:solidFill>
                <a:hlinkClick r:id="rId3" action="ppaction://hlinkfile"/>
              </a:rPr>
              <a:t>https://www.linkedin.com/in/wedermarianodesousa/</a:t>
            </a:r>
            <a:endParaRPr lang="en-US" sz="1600" dirty="0" err="1" smtClean="0">
              <a:solidFill>
                <a:schemeClr val="bg1"/>
              </a:solidFill>
            </a:endParaRPr>
          </a:p>
        </p:txBody>
      </p:sp>
      <p:pic>
        <p:nvPicPr>
          <p:cNvPr id="10" name="Picture 9"/>
          <p:cNvPicPr>
            <a:picLocks noChangeAspect="1"/>
          </p:cNvPicPr>
          <p:nvPr/>
        </p:nvPicPr>
        <p:blipFill>
          <a:blip r:embed="rId4"/>
          <a:stretch>
            <a:fillRect/>
          </a:stretch>
        </p:blipFill>
        <p:spPr>
          <a:xfrm>
            <a:off x="10680065" y="5414010"/>
            <a:ext cx="1435608" cy="1435608"/>
          </a:xfrm>
          <a:prstGeom prst="rect">
            <a:avLst/>
          </a:prstGeom>
        </p:spPr>
      </p:pic>
      <p:pic>
        <p:nvPicPr>
          <p:cNvPr id="11" name="Picture 10"/>
          <p:cNvPicPr>
            <a:picLocks noChangeAspect="1"/>
          </p:cNvPicPr>
          <p:nvPr/>
        </p:nvPicPr>
        <p:blipFill>
          <a:blip r:embed="rId5"/>
          <a:stretch>
            <a:fillRect/>
          </a:stretch>
        </p:blipFill>
        <p:spPr>
          <a:xfrm>
            <a:off x="8289925" y="5414010"/>
            <a:ext cx="1435608" cy="1435608"/>
          </a:xfrm>
          <a:prstGeom prst="rect">
            <a:avLst/>
          </a:prstGeom>
        </p:spPr>
      </p:pic>
      <p:pic>
        <p:nvPicPr>
          <p:cNvPr id="12" name="Picture 11"/>
          <p:cNvPicPr>
            <a:picLocks noChangeAspect="1"/>
          </p:cNvPicPr>
          <p:nvPr/>
        </p:nvPicPr>
        <p:blipFill>
          <a:blip r:embed="rId6"/>
          <a:srcRect l="-768" r="-768"/>
          <a:stretch>
            <a:fillRect/>
          </a:stretch>
        </p:blipFill>
        <p:spPr>
          <a:xfrm>
            <a:off x="9493250" y="5423535"/>
            <a:ext cx="1431925" cy="1431925"/>
          </a:xfrm>
          <a:prstGeom prst="rect">
            <a:avLst/>
          </a:prstGeom>
        </p:spPr>
      </p:pic>
      <p:sp>
        <p:nvSpPr>
          <p:cNvPr id="29" name="Text Box 28"/>
          <p:cNvSpPr txBox="1"/>
          <p:nvPr/>
        </p:nvSpPr>
        <p:spPr>
          <a:xfrm>
            <a:off x="6657340" y="3699510"/>
            <a:ext cx="2733040" cy="337185"/>
          </a:xfrm>
          <a:prstGeom prst="rect">
            <a:avLst/>
          </a:prstGeom>
          <a:noFill/>
        </p:spPr>
        <p:txBody>
          <a:bodyPr wrap="none" rtlCol="0">
            <a:spAutoFit/>
          </a:bodyPr>
          <a:p>
            <a:pPr algn="l"/>
            <a:r>
              <a:rPr lang="en-US" sz="1600" dirty="0" err="1" smtClean="0">
                <a:solidFill>
                  <a:schemeClr val="bg1"/>
                </a:solidFill>
                <a:hlinkClick r:id="rId7" action="ppaction://hlinkfile"/>
              </a:rPr>
              <a:t>https://github.com/weder96</a:t>
            </a:r>
            <a:endParaRPr lang="en-US" sz="1600" dirty="0" err="1" smtClean="0">
              <a:solidFill>
                <a:schemeClr val="bg1"/>
              </a:solidFill>
            </a:endParaRPr>
          </a:p>
        </p:txBody>
      </p:sp>
      <p:pic>
        <p:nvPicPr>
          <p:cNvPr id="13" name="Picture 12" descr="Community Builder logo for dark background"/>
          <p:cNvPicPr>
            <a:picLocks noChangeAspect="1"/>
          </p:cNvPicPr>
          <p:nvPr/>
        </p:nvPicPr>
        <p:blipFill>
          <a:blip r:embed="rId8"/>
          <a:stretch>
            <a:fillRect/>
          </a:stretch>
        </p:blipFill>
        <p:spPr>
          <a:xfrm>
            <a:off x="10364470" y="1915160"/>
            <a:ext cx="1197610" cy="757555"/>
          </a:xfrm>
          <a:prstGeom prst="rect">
            <a:avLst/>
          </a:prstGeom>
        </p:spPr>
      </p:pic>
      <p:sp>
        <p:nvSpPr>
          <p:cNvPr id="15" name="Text Box 14"/>
          <p:cNvSpPr txBox="1"/>
          <p:nvPr/>
        </p:nvSpPr>
        <p:spPr>
          <a:xfrm>
            <a:off x="440055" y="713740"/>
            <a:ext cx="4152900" cy="521970"/>
          </a:xfrm>
          <a:prstGeom prst="rect">
            <a:avLst/>
          </a:prstGeom>
          <a:noFill/>
        </p:spPr>
        <p:txBody>
          <a:bodyPr wrap="square" rtlCol="0" anchor="t">
            <a:spAutoFit/>
          </a:bodyPr>
          <a:p>
            <a:r>
              <a:rPr lang="en-US" sz="2800" b="1">
                <a:solidFill>
                  <a:schemeClr val="bg1"/>
                </a:solidFill>
              </a:rPr>
              <a:t>About the </a:t>
            </a:r>
            <a:r>
              <a:rPr lang="pt-PT" altLang="en-US" sz="2800" b="1">
                <a:solidFill>
                  <a:schemeClr val="bg1"/>
                </a:solidFill>
              </a:rPr>
              <a:t>S</a:t>
            </a:r>
            <a:r>
              <a:rPr lang="en-US" sz="2800" b="1">
                <a:solidFill>
                  <a:schemeClr val="bg1"/>
                </a:solidFill>
              </a:rPr>
              <a:t>peaker</a:t>
            </a:r>
            <a:endParaRPr lang="en-US" sz="2800" b="1">
              <a:solidFill>
                <a:schemeClr val="bg1"/>
              </a:solidFill>
            </a:endParaRPr>
          </a:p>
        </p:txBody>
      </p:sp>
      <p:grpSp>
        <p:nvGrpSpPr>
          <p:cNvPr id="16" name="Group 15"/>
          <p:cNvGrpSpPr/>
          <p:nvPr/>
        </p:nvGrpSpPr>
        <p:grpSpPr>
          <a:xfrm>
            <a:off x="440055" y="551815"/>
            <a:ext cx="1594485" cy="76200"/>
            <a:chOff x="533" y="869"/>
            <a:chExt cx="4189" cy="120"/>
          </a:xfrm>
        </p:grpSpPr>
        <p:sp>
          <p:nvSpPr>
            <p:cNvPr id="17" name="Rectangles 16"/>
            <p:cNvSpPr/>
            <p:nvPr/>
          </p:nvSpPr>
          <p:spPr>
            <a:xfrm>
              <a:off x="533" y="869"/>
              <a:ext cx="2023" cy="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56" y="869"/>
              <a:ext cx="2167" cy="120"/>
            </a:xfrm>
            <a:prstGeom prst="rect">
              <a:avLst/>
            </a:prstGeom>
            <a:solidFill>
              <a:srgbClr val="52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Placeholder 4"/>
          <p:cNvSpPr>
            <a:spLocks noGrp="1"/>
          </p:cNvSpPr>
          <p:nvPr/>
        </p:nvSpPr>
        <p:spPr>
          <a:xfrm>
            <a:off x="440055" y="2159635"/>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sz="1400" dirty="0">
                <a:solidFill>
                  <a:schemeClr val="bg1"/>
                </a:solidFill>
                <a:ea typeface="Amazon Ember"/>
                <a:cs typeface="Amazon Ember"/>
              </a:rPr>
              <a:t>Specialist Senior</a:t>
            </a:r>
            <a:r>
              <a:rPr lang="pt-PT" altLang="en-GB" sz="1400" dirty="0">
                <a:solidFill>
                  <a:schemeClr val="bg1"/>
                </a:solidFill>
                <a:ea typeface="Amazon Ember"/>
                <a:cs typeface="Amazon Ember"/>
              </a:rPr>
              <a:t> Java</a:t>
            </a:r>
            <a:r>
              <a:rPr lang="en-GB" sz="1400" dirty="0">
                <a:solidFill>
                  <a:schemeClr val="bg1"/>
                </a:solidFill>
                <a:ea typeface="Amazon Ember"/>
                <a:cs typeface="Amazon Ember"/>
              </a:rPr>
              <a:t> - </a:t>
            </a:r>
            <a:r>
              <a:rPr lang="pt-PT" altLang="en-GB" sz="1400" dirty="0">
                <a:solidFill>
                  <a:schemeClr val="bg1"/>
                </a:solidFill>
                <a:ea typeface="Amazon Ember"/>
                <a:cs typeface="Amazon Ember"/>
              </a:rPr>
              <a:t>GFT</a:t>
            </a:r>
            <a:endParaRPr lang="pt-PT" altLang="en-GB" sz="1400" dirty="0">
              <a:solidFill>
                <a:schemeClr val="bg1"/>
              </a:solidFill>
              <a:ea typeface="Amazon Ember"/>
              <a:cs typeface="Amazon Ember"/>
            </a:endParaRPr>
          </a:p>
        </p:txBody>
      </p:sp>
      <p:sp>
        <p:nvSpPr>
          <p:cNvPr id="21" name="Text Placeholder 4"/>
          <p:cNvSpPr>
            <a:spLocks noGrp="1"/>
          </p:cNvSpPr>
          <p:nvPr/>
        </p:nvSpPr>
        <p:spPr>
          <a:xfrm>
            <a:off x="349250" y="3281045"/>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sz="1800" dirty="0">
                <a:solidFill>
                  <a:schemeClr val="bg1"/>
                </a:solidFill>
                <a:ea typeface="Amazon Ember"/>
                <a:cs typeface="Amazon Ember"/>
              </a:rPr>
              <a:t>Graduated </a:t>
            </a:r>
            <a:r>
              <a:rPr sz="1800" b="1" dirty="0">
                <a:solidFill>
                  <a:schemeClr val="bg1"/>
                </a:solidFill>
                <a:ea typeface="Amazon Ember"/>
                <a:cs typeface="Amazon Ember"/>
              </a:rPr>
              <a:t>Computer Science</a:t>
            </a:r>
            <a:endParaRPr sz="1800" b="1" dirty="0">
              <a:solidFill>
                <a:schemeClr val="bg1"/>
              </a:solidFill>
              <a:ea typeface="Amazon Ember"/>
              <a:cs typeface="Amazon Ember"/>
            </a:endParaRPr>
          </a:p>
        </p:txBody>
      </p:sp>
      <p:sp>
        <p:nvSpPr>
          <p:cNvPr id="22" name="Text Box 21"/>
          <p:cNvSpPr txBox="1"/>
          <p:nvPr/>
        </p:nvSpPr>
        <p:spPr>
          <a:xfrm>
            <a:off x="6644640" y="4126865"/>
            <a:ext cx="2928620" cy="337185"/>
          </a:xfrm>
          <a:prstGeom prst="rect">
            <a:avLst/>
          </a:prstGeom>
          <a:noFill/>
        </p:spPr>
        <p:txBody>
          <a:bodyPr wrap="square" rtlCol="0" anchor="t">
            <a:spAutoFit/>
          </a:bodyPr>
          <a:p>
            <a:r>
              <a:rPr sz="1600">
                <a:hlinkClick r:id="rId9" action="ppaction://hlinkfile"/>
              </a:rPr>
              <a:t>https://twitter.com/weder96</a:t>
            </a:r>
            <a:endParaRPr sz="1600"/>
          </a:p>
        </p:txBody>
      </p:sp>
      <p:pic>
        <p:nvPicPr>
          <p:cNvPr id="23" name="Picture 22"/>
          <p:cNvPicPr>
            <a:picLocks noChangeAspect="1"/>
          </p:cNvPicPr>
          <p:nvPr/>
        </p:nvPicPr>
        <p:blipFill>
          <a:blip r:embed="rId10"/>
          <a:stretch>
            <a:fillRect/>
          </a:stretch>
        </p:blipFill>
        <p:spPr>
          <a:xfrm>
            <a:off x="6326505" y="4145915"/>
            <a:ext cx="318135" cy="318135"/>
          </a:xfrm>
          <a:prstGeom prst="rect">
            <a:avLst/>
          </a:prstGeom>
        </p:spPr>
      </p:pic>
      <p:pic>
        <p:nvPicPr>
          <p:cNvPr id="25" name="Picture 24"/>
          <p:cNvPicPr>
            <a:picLocks noChangeAspect="1"/>
          </p:cNvPicPr>
          <p:nvPr/>
        </p:nvPicPr>
        <p:blipFill>
          <a:blip r:embed="rId11"/>
          <a:stretch>
            <a:fillRect/>
          </a:stretch>
        </p:blipFill>
        <p:spPr>
          <a:xfrm>
            <a:off x="6300470" y="3256915"/>
            <a:ext cx="320040" cy="320040"/>
          </a:xfrm>
          <a:prstGeom prst="rect">
            <a:avLst/>
          </a:prstGeom>
        </p:spPr>
      </p:pic>
      <p:pic>
        <p:nvPicPr>
          <p:cNvPr id="26" name="Picture 25"/>
          <p:cNvPicPr>
            <a:picLocks noChangeAspect="1"/>
          </p:cNvPicPr>
          <p:nvPr/>
        </p:nvPicPr>
        <p:blipFill>
          <a:blip r:embed="rId12"/>
          <a:stretch>
            <a:fillRect/>
          </a:stretch>
        </p:blipFill>
        <p:spPr>
          <a:xfrm>
            <a:off x="6300470" y="3701415"/>
            <a:ext cx="320040" cy="320040"/>
          </a:xfrm>
          <a:prstGeom prst="rect">
            <a:avLst/>
          </a:prstGeom>
        </p:spPr>
      </p:pic>
      <p:sp>
        <p:nvSpPr>
          <p:cNvPr id="27" name="Text Box 26"/>
          <p:cNvSpPr txBox="1"/>
          <p:nvPr/>
        </p:nvSpPr>
        <p:spPr>
          <a:xfrm>
            <a:off x="338455" y="4072255"/>
            <a:ext cx="4621530" cy="368300"/>
          </a:xfrm>
          <a:prstGeom prst="rect">
            <a:avLst/>
          </a:prstGeom>
          <a:noFill/>
        </p:spPr>
        <p:txBody>
          <a:bodyPr wrap="none" rtlCol="0" anchor="t">
            <a:spAutoFit/>
          </a:bodyPr>
          <a:p>
            <a:r>
              <a:rPr dirty="0">
                <a:solidFill>
                  <a:schemeClr val="bg1"/>
                </a:solidFill>
                <a:ea typeface="Amazon Ember"/>
                <a:cs typeface="Amazon Ember"/>
                <a:sym typeface="+mn-ea"/>
              </a:rPr>
              <a:t>Post Graduate in </a:t>
            </a:r>
            <a:r>
              <a:rPr b="1" dirty="0">
                <a:solidFill>
                  <a:schemeClr val="bg1"/>
                </a:solidFill>
                <a:ea typeface="Amazon Ember"/>
                <a:cs typeface="Amazon Ember"/>
                <a:sym typeface="+mn-ea"/>
              </a:rPr>
              <a:t>Information Security</a:t>
            </a:r>
            <a:endParaRPr lang="en-US" b="1" dirty="0">
              <a:solidFill>
                <a:schemeClr val="bg1"/>
              </a:solidFill>
              <a:ea typeface="Amazon Ember"/>
              <a:cs typeface="Amazon Ember"/>
              <a:sym typeface="+mn-ea"/>
            </a:endParaRPr>
          </a:p>
        </p:txBody>
      </p:sp>
      <p:sp>
        <p:nvSpPr>
          <p:cNvPr id="28" name="Text Box 27"/>
          <p:cNvSpPr txBox="1"/>
          <p:nvPr/>
        </p:nvSpPr>
        <p:spPr>
          <a:xfrm>
            <a:off x="6664960" y="4551045"/>
            <a:ext cx="2540000" cy="337185"/>
          </a:xfrm>
          <a:prstGeom prst="rect">
            <a:avLst/>
          </a:prstGeom>
          <a:noFill/>
        </p:spPr>
        <p:txBody>
          <a:bodyPr wrap="square" rtlCol="0" anchor="t">
            <a:spAutoFit/>
          </a:bodyPr>
          <a:p>
            <a:r>
              <a:rPr lang="en-US" sz="1600">
                <a:hlinkClick r:id="rId13" action="ppaction://hlinkfile"/>
              </a:rPr>
              <a:t>https://dev.to/weder96</a:t>
            </a:r>
            <a:endParaRPr lang="en-US" sz="1600"/>
          </a:p>
        </p:txBody>
      </p:sp>
      <p:pic>
        <p:nvPicPr>
          <p:cNvPr id="30" name="Picture 29"/>
          <p:cNvPicPr>
            <a:picLocks noChangeAspect="1"/>
          </p:cNvPicPr>
          <p:nvPr/>
        </p:nvPicPr>
        <p:blipFill>
          <a:blip r:embed="rId14"/>
          <a:stretch>
            <a:fillRect/>
          </a:stretch>
        </p:blipFill>
        <p:spPr>
          <a:xfrm>
            <a:off x="6351270" y="4554220"/>
            <a:ext cx="320040" cy="320040"/>
          </a:xfrm>
          <a:prstGeom prst="rect">
            <a:avLst/>
          </a:prstGeom>
        </p:spPr>
      </p:pic>
      <p:sp>
        <p:nvSpPr>
          <p:cNvPr id="2" name="Text Box 1"/>
          <p:cNvSpPr txBox="1"/>
          <p:nvPr/>
        </p:nvSpPr>
        <p:spPr>
          <a:xfrm>
            <a:off x="5445125" y="626110"/>
            <a:ext cx="2615565" cy="1014730"/>
          </a:xfrm>
          <a:prstGeom prst="rect">
            <a:avLst/>
          </a:prstGeom>
          <a:noFill/>
        </p:spPr>
        <p:txBody>
          <a:bodyPr wrap="none" rtlCol="0">
            <a:spAutoFit/>
          </a:bodyPr>
          <a:p>
            <a:pPr algn="l"/>
            <a:r>
              <a:rPr lang="en-US" sz="6000" b="1">
                <a:solidFill>
                  <a:schemeClr val="bg1"/>
                </a:solidFill>
              </a:rPr>
              <a:t>Q</a:t>
            </a:r>
            <a:r>
              <a:rPr lang="pt-PT" altLang="en-US" sz="6000" b="1">
                <a:solidFill>
                  <a:schemeClr val="bg1"/>
                </a:solidFill>
              </a:rPr>
              <a:t> </a:t>
            </a:r>
            <a:r>
              <a:rPr lang="en-US" sz="6000" b="1">
                <a:solidFill>
                  <a:schemeClr val="bg1"/>
                </a:solidFill>
              </a:rPr>
              <a:t>&amp;</a:t>
            </a:r>
            <a:r>
              <a:rPr lang="pt-PT" altLang="en-US" sz="6000" b="1">
                <a:solidFill>
                  <a:schemeClr val="bg1"/>
                </a:solidFill>
              </a:rPr>
              <a:t> </a:t>
            </a:r>
            <a:r>
              <a:rPr lang="en-US" sz="6000" b="1">
                <a:solidFill>
                  <a:schemeClr val="bg1"/>
                </a:solidFill>
              </a:rPr>
              <a:t>A</a:t>
            </a:r>
            <a:endParaRPr lang="en-US" sz="6000" b="1">
              <a:solidFill>
                <a:schemeClr val="bg1"/>
              </a:solidFill>
            </a:endParaRPr>
          </a:p>
        </p:txBody>
      </p:sp>
      <p:sp>
        <p:nvSpPr>
          <p:cNvPr id="19" name="Text Box 18"/>
          <p:cNvSpPr txBox="1"/>
          <p:nvPr/>
        </p:nvSpPr>
        <p:spPr>
          <a:xfrm>
            <a:off x="3327400" y="6054090"/>
            <a:ext cx="3317240" cy="398780"/>
          </a:xfrm>
          <a:prstGeom prst="rect">
            <a:avLst/>
          </a:prstGeom>
          <a:noFill/>
        </p:spPr>
        <p:txBody>
          <a:bodyPr wrap="square" rtlCol="0" anchor="t">
            <a:spAutoFit/>
          </a:bodyPr>
          <a:p>
            <a:pPr algn="l"/>
            <a:r>
              <a:rPr lang="en-US" sz="2000" dirty="0" err="1" smtClean="0">
                <a:solidFill>
                  <a:srgbClr val="527FFF"/>
                </a:solidFill>
              </a:rPr>
              <a:t>AWS User Group Goiânia</a:t>
            </a:r>
            <a:endParaRPr lang="en-US" sz="2000" dirty="0" err="1" smtClean="0">
              <a:solidFill>
                <a:srgbClr val="527FFF"/>
              </a:solidFill>
            </a:endParaRPr>
          </a:p>
        </p:txBody>
      </p:sp>
      <p:sp>
        <p:nvSpPr>
          <p:cNvPr id="31" name="Text Box 30"/>
          <p:cNvSpPr txBox="1"/>
          <p:nvPr/>
        </p:nvSpPr>
        <p:spPr>
          <a:xfrm>
            <a:off x="1019810" y="6047105"/>
            <a:ext cx="1212215" cy="398780"/>
          </a:xfrm>
          <a:prstGeom prst="rect">
            <a:avLst/>
          </a:prstGeom>
          <a:noFill/>
        </p:spPr>
        <p:txBody>
          <a:bodyPr wrap="square" rtlCol="0" anchor="t">
            <a:spAutoFit/>
          </a:bodyPr>
          <a:p>
            <a:pPr algn="l"/>
            <a:r>
              <a:rPr lang="pt-PT" altLang="en-US" sz="2000" dirty="0" err="1" smtClean="0">
                <a:solidFill>
                  <a:srgbClr val="527FFF"/>
                </a:solidFill>
              </a:rPr>
              <a:t>GOJava</a:t>
            </a:r>
            <a:endParaRPr lang="pt-PT" altLang="en-US" sz="2000" dirty="0" err="1" smtClean="0">
              <a:solidFill>
                <a:srgbClr val="527FFF"/>
              </a:solidFill>
            </a:endParaRPr>
          </a:p>
        </p:txBody>
      </p:sp>
      <p:pic>
        <p:nvPicPr>
          <p:cNvPr id="32" name="Picture 31"/>
          <p:cNvPicPr>
            <a:picLocks noChangeAspect="1"/>
          </p:cNvPicPr>
          <p:nvPr/>
        </p:nvPicPr>
        <p:blipFill>
          <a:blip r:embed="rId15"/>
          <a:stretch>
            <a:fillRect/>
          </a:stretch>
        </p:blipFill>
        <p:spPr>
          <a:xfrm>
            <a:off x="2656840" y="5989320"/>
            <a:ext cx="557784" cy="643821"/>
          </a:xfrm>
          <a:prstGeom prst="rect">
            <a:avLst/>
          </a:prstGeom>
        </p:spPr>
      </p:pic>
      <p:pic>
        <p:nvPicPr>
          <p:cNvPr id="33" name="Picture 32"/>
          <p:cNvPicPr>
            <a:picLocks noChangeAspect="1"/>
          </p:cNvPicPr>
          <p:nvPr/>
        </p:nvPicPr>
        <p:blipFill>
          <a:blip r:embed="rId16"/>
          <a:stretch>
            <a:fillRect/>
          </a:stretch>
        </p:blipFill>
        <p:spPr>
          <a:xfrm>
            <a:off x="349250" y="6047105"/>
            <a:ext cx="557784" cy="557784"/>
          </a:xfrm>
          <a:prstGeom prst="rect">
            <a:avLst/>
          </a:prstGeom>
        </p:spPr>
      </p:pic>
      <p:sp>
        <p:nvSpPr>
          <p:cNvPr id="6" name="Text Placeholder 4"/>
          <p:cNvSpPr>
            <a:spLocks noGrp="1"/>
          </p:cNvSpPr>
          <p:nvPr/>
        </p:nvSpPr>
        <p:spPr>
          <a:xfrm>
            <a:off x="352425" y="2904490"/>
            <a:ext cx="4262120" cy="46355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pt-PT" sz="1800" dirty="0">
                <a:solidFill>
                  <a:schemeClr val="bg1"/>
                </a:solidFill>
                <a:ea typeface="Amazon Ember"/>
                <a:cs typeface="Amazon Ember"/>
                <a:sym typeface="+mn-ea"/>
              </a:rPr>
              <a:t>T</a:t>
            </a:r>
            <a:r>
              <a:rPr sz="1800" dirty="0">
                <a:solidFill>
                  <a:schemeClr val="bg1"/>
                </a:solidFill>
                <a:ea typeface="Amazon Ember"/>
                <a:cs typeface="Amazon Ember"/>
                <a:sym typeface="+mn-ea"/>
              </a:rPr>
              <a:t>echnician</a:t>
            </a:r>
            <a:r>
              <a:rPr lang="pt-PT" sz="1800" dirty="0">
                <a:solidFill>
                  <a:schemeClr val="bg1"/>
                </a:solidFill>
                <a:ea typeface="Amazon Ember"/>
                <a:cs typeface="Amazon Ember"/>
                <a:sym typeface="+mn-ea"/>
              </a:rPr>
              <a:t> </a:t>
            </a:r>
            <a:r>
              <a:rPr lang="pt-PT" sz="1800" b="1" dirty="0">
                <a:solidFill>
                  <a:schemeClr val="bg1"/>
                </a:solidFill>
                <a:ea typeface="Amazon Ember"/>
                <a:cs typeface="Amazon Ember"/>
              </a:rPr>
              <a:t>S</a:t>
            </a:r>
            <a:r>
              <a:rPr sz="1800" b="1" dirty="0">
                <a:solidFill>
                  <a:schemeClr val="bg1"/>
                </a:solidFill>
                <a:ea typeface="Amazon Ember"/>
                <a:cs typeface="Amazon Ember"/>
              </a:rPr>
              <a:t>ystem </a:t>
            </a:r>
            <a:r>
              <a:rPr lang="pt-PT" sz="1800" b="1" dirty="0">
                <a:solidFill>
                  <a:schemeClr val="bg1"/>
                </a:solidFill>
                <a:ea typeface="Amazon Ember"/>
                <a:cs typeface="Amazon Ember"/>
              </a:rPr>
              <a:t>D</a:t>
            </a:r>
            <a:r>
              <a:rPr sz="1800" b="1" dirty="0">
                <a:solidFill>
                  <a:schemeClr val="bg1"/>
                </a:solidFill>
                <a:ea typeface="Amazon Ember"/>
                <a:cs typeface="Amazon Ember"/>
              </a:rPr>
              <a:t>evelopment</a:t>
            </a:r>
            <a:endParaRPr sz="1800" b="1" dirty="0">
              <a:solidFill>
                <a:schemeClr val="bg1"/>
              </a:solidFill>
              <a:ea typeface="Amazon Ember"/>
              <a:cs typeface="Amazon Embe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2655570" y="2611120"/>
            <a:ext cx="6881495" cy="163576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9600" dirty="0">
                <a:solidFill>
                  <a:schemeClr val="bg1"/>
                </a:solidFill>
              </a:rPr>
              <a:t>THANK YOU</a:t>
            </a:r>
            <a:endParaRPr lang="pt-PT" altLang="en-US" sz="9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 y="-40640"/>
            <a:ext cx="12139295" cy="68281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60680" y="2058035"/>
            <a:ext cx="4696460" cy="1487170"/>
          </a:xfrm>
          <a:prstGeom prst="rect">
            <a:avLst/>
          </a:prstGeom>
        </p:spPr>
        <p:txBody>
          <a:bodyPr vert="horz" wrap="square" lIns="0" tIns="10583" rIns="0" bIns="0" rtlCol="0">
            <a:spAutoFit/>
          </a:bodyPr>
          <a:lstStyle/>
          <a:p>
            <a:pPr marL="12700">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IDE Toolkits</a:t>
            </a:r>
            <a:br>
              <a:rPr lang="en-US" sz="4800" spc="170" dirty="0">
                <a:solidFill>
                  <a:schemeClr val="bg1"/>
                </a:solidFill>
                <a:latin typeface="Swiss921 BT" panose="020B0806030502050204" charset="0"/>
                <a:cs typeface="Swiss921 BT" panose="020B0806030502050204" charset="0"/>
                <a:sym typeface="+mn-ea"/>
              </a:rPr>
            </a:br>
            <a:endParaRPr lang="en-US" altLang="en-US" sz="4800" spc="170" dirty="0">
              <a:solidFill>
                <a:schemeClr val="bg1"/>
              </a:solidFill>
              <a:latin typeface="Swiss921 BT" panose="020B0806030502050204" charset="0"/>
              <a:cs typeface="Swiss921 BT" panose="020B0806030502050204" charset="0"/>
              <a:sym typeface="+mn-ea"/>
            </a:endParaRPr>
          </a:p>
        </p:txBody>
      </p:sp>
      <p:pic>
        <p:nvPicPr>
          <p:cNvPr id="4" name="Picture 3" descr="vscode-orig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540" y="111125"/>
            <a:ext cx="1219200" cy="1219200"/>
          </a:xfrm>
          <a:prstGeom prst="rect">
            <a:avLst/>
          </a:prstGeom>
        </p:spPr>
      </p:pic>
      <p:pic>
        <p:nvPicPr>
          <p:cNvPr id="39" name="Graphic 44"/>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56410" y="3735705"/>
            <a:ext cx="1257300" cy="1257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Toolkit for Visual Studio Code</a:t>
            </a:r>
            <a:endParaRPr sz="2000" b="1">
              <a:solidFill>
                <a:schemeClr val="bg1"/>
              </a:solidFill>
            </a:endParaRPr>
          </a:p>
        </p:txBody>
      </p:sp>
      <p:pic>
        <p:nvPicPr>
          <p:cNvPr id="9" name="Picture 8"/>
          <p:cNvPicPr>
            <a:picLocks noChangeAspect="1"/>
          </p:cNvPicPr>
          <p:nvPr/>
        </p:nvPicPr>
        <p:blipFill>
          <a:blip r:embed="rId1"/>
          <a:stretch>
            <a:fillRect/>
          </a:stretch>
        </p:blipFill>
        <p:spPr>
          <a:xfrm>
            <a:off x="339090" y="822960"/>
            <a:ext cx="7585075" cy="2503170"/>
          </a:xfrm>
          <a:prstGeom prst="rect">
            <a:avLst/>
          </a:prstGeom>
        </p:spPr>
      </p:pic>
      <p:pic>
        <p:nvPicPr>
          <p:cNvPr id="10" name="Picture 9"/>
          <p:cNvPicPr>
            <a:picLocks noChangeAspect="1"/>
          </p:cNvPicPr>
          <p:nvPr/>
        </p:nvPicPr>
        <p:blipFill>
          <a:blip r:embed="rId2"/>
          <a:stretch>
            <a:fillRect/>
          </a:stretch>
        </p:blipFill>
        <p:spPr>
          <a:xfrm>
            <a:off x="350520" y="3609340"/>
            <a:ext cx="7585075" cy="2392045"/>
          </a:xfrm>
          <a:prstGeom prst="rect">
            <a:avLst/>
          </a:prstGeom>
        </p:spPr>
      </p:pic>
      <p:pic>
        <p:nvPicPr>
          <p:cNvPr id="11" name="Picture 10"/>
          <p:cNvPicPr>
            <a:picLocks noChangeAspect="1"/>
          </p:cNvPicPr>
          <p:nvPr/>
        </p:nvPicPr>
        <p:blipFill>
          <a:blip r:embed="rId3"/>
          <a:stretch>
            <a:fillRect/>
          </a:stretch>
        </p:blipFill>
        <p:spPr>
          <a:xfrm>
            <a:off x="9121140" y="421640"/>
            <a:ext cx="2624455" cy="5804535"/>
          </a:xfrm>
          <a:prstGeom prst="rect">
            <a:avLst/>
          </a:prstGeom>
        </p:spPr>
      </p:pic>
      <p:sp>
        <p:nvSpPr>
          <p:cNvPr id="16" name="Rectangles 15"/>
          <p:cNvSpPr/>
          <p:nvPr/>
        </p:nvSpPr>
        <p:spPr>
          <a:xfrm>
            <a:off x="3850640" y="6268720"/>
            <a:ext cx="8002905" cy="45656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004175" y="6226175"/>
            <a:ext cx="3965575" cy="306705"/>
          </a:xfrm>
          <a:prstGeom prst="rect">
            <a:avLst/>
          </a:prstGeom>
          <a:noFill/>
        </p:spPr>
        <p:txBody>
          <a:bodyPr wrap="square" rtlCol="0">
            <a:spAutoFit/>
          </a:bodyPr>
          <a:p>
            <a:pPr algn="l"/>
            <a:r>
              <a:rPr lang="en-US" sz="1400">
                <a:solidFill>
                  <a:schemeClr val="bg1"/>
                </a:solidFill>
              </a:rPr>
              <a:t>https://aws.amazon.com/serverless/?nc1=h_ls</a:t>
            </a:r>
            <a:endParaRPr lang="en-US" sz="1400">
              <a:solidFill>
                <a:schemeClr val="bg1"/>
              </a:solidFill>
            </a:endParaRPr>
          </a:p>
        </p:txBody>
      </p:sp>
      <p:sp>
        <p:nvSpPr>
          <p:cNvPr id="4" name="Text Box 3"/>
          <p:cNvSpPr txBox="1"/>
          <p:nvPr/>
        </p:nvSpPr>
        <p:spPr>
          <a:xfrm>
            <a:off x="4010025" y="6475730"/>
            <a:ext cx="7916545" cy="306705"/>
          </a:xfrm>
          <a:prstGeom prst="rect">
            <a:avLst/>
          </a:prstGeom>
          <a:noFill/>
        </p:spPr>
        <p:txBody>
          <a:bodyPr wrap="square" rtlCol="0" anchor="t">
            <a:spAutoFit/>
          </a:bodyPr>
          <a:p>
            <a:r>
              <a:rPr lang="en-US" sz="1400">
                <a:solidFill>
                  <a:schemeClr val="bg1"/>
                </a:solidFill>
              </a:rPr>
              <a:t>https://marketplace.visualstudio.com/items?itemName=AmazonWebServices.aws-toolkit-vscode</a:t>
            </a:r>
            <a:endParaRPr lang="en-US" sz="1400">
              <a:solidFill>
                <a:schemeClr val="bg1"/>
              </a:solidFill>
            </a:endParaRPr>
          </a:p>
        </p:txBody>
      </p:sp>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Rectangles 11"/>
          <p:cNvSpPr/>
          <p:nvPr/>
        </p:nvSpPr>
        <p:spPr>
          <a:xfrm>
            <a:off x="1795780" y="2827655"/>
            <a:ext cx="3651250" cy="30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9121140" y="4727575"/>
            <a:ext cx="2591435" cy="14986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9223375" y="2741930"/>
            <a:ext cx="2522855" cy="13639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59130" y="4092575"/>
            <a:ext cx="1527810" cy="393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2" name="Picture 1"/>
          <p:cNvPicPr>
            <a:picLocks noChangeAspect="1"/>
          </p:cNvPicPr>
          <p:nvPr/>
        </p:nvPicPr>
        <p:blipFill>
          <a:blip r:embed="rId1"/>
          <a:stretch>
            <a:fillRect/>
          </a:stretch>
        </p:blipFill>
        <p:spPr>
          <a:xfrm>
            <a:off x="342900" y="829310"/>
            <a:ext cx="6769100" cy="5531485"/>
          </a:xfrm>
          <a:prstGeom prst="rect">
            <a:avLst/>
          </a:prstGeom>
        </p:spPr>
      </p:pic>
      <p:pic>
        <p:nvPicPr>
          <p:cNvPr id="7" name="Picture 6"/>
          <p:cNvPicPr>
            <a:picLocks noChangeAspect="1"/>
          </p:cNvPicPr>
          <p:nvPr/>
        </p:nvPicPr>
        <p:blipFill>
          <a:blip r:embed="rId2"/>
          <a:stretch>
            <a:fillRect/>
          </a:stretch>
        </p:blipFill>
        <p:spPr>
          <a:xfrm>
            <a:off x="10093960" y="69723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s 2"/>
          <p:cNvSpPr/>
          <p:nvPr/>
        </p:nvSpPr>
        <p:spPr>
          <a:xfrm>
            <a:off x="1809115" y="1489710"/>
            <a:ext cx="2409190" cy="68897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71780" y="3140710"/>
            <a:ext cx="1537335" cy="2336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690245" y="5258435"/>
            <a:ext cx="4633595" cy="2317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sz="1000" dirty="0">
              <a:solidFill>
                <a:schemeClr val="bg1"/>
              </a:solidFill>
            </a:endParaRPr>
          </a:p>
        </p:txBody>
      </p:sp>
      <p:sp>
        <p:nvSpPr>
          <p:cNvPr id="8" name="Title 1"/>
          <p:cNvSpPr>
            <a:spLocks noGrp="1"/>
          </p:cNvSpPr>
          <p:nvPr/>
        </p:nvSpPr>
        <p:spPr>
          <a:xfrm>
            <a:off x="271780" y="172720"/>
            <a:ext cx="790765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sym typeface="+mn-ea"/>
              </a:rPr>
              <a:t>What is </a:t>
            </a:r>
            <a:r>
              <a:rPr lang="en-US" sz="2000" b="1">
                <a:solidFill>
                  <a:schemeClr val="bg1"/>
                </a:solidFill>
                <a:sym typeface="+mn-ea"/>
              </a:rPr>
              <a:t>Toolkits IDE AWS </a:t>
            </a:r>
            <a:r>
              <a:rPr lang="en-US" sz="2000" b="1">
                <a:solidFill>
                  <a:schemeClr val="bg1"/>
                </a:solidFill>
                <a:sym typeface="+mn-ea"/>
              </a:rPr>
              <a:t>?</a:t>
            </a:r>
            <a:endParaRPr sz="2000" b="1">
              <a:solidFill>
                <a:schemeClr val="bg1"/>
              </a:solidFill>
            </a:endParaRPr>
          </a:p>
        </p:txBody>
      </p:sp>
      <p:pic>
        <p:nvPicPr>
          <p:cNvPr id="5" name="Picture 4"/>
          <p:cNvPicPr>
            <a:picLocks noChangeAspect="1"/>
          </p:cNvPicPr>
          <p:nvPr/>
        </p:nvPicPr>
        <p:blipFill>
          <a:blip r:embed="rId1"/>
          <a:stretch>
            <a:fillRect/>
          </a:stretch>
        </p:blipFill>
        <p:spPr>
          <a:xfrm>
            <a:off x="362585" y="784225"/>
            <a:ext cx="5046980" cy="2998470"/>
          </a:xfrm>
          <a:prstGeom prst="rect">
            <a:avLst/>
          </a:prstGeom>
        </p:spPr>
      </p:pic>
      <p:pic>
        <p:nvPicPr>
          <p:cNvPr id="7" name="Picture 6"/>
          <p:cNvPicPr>
            <a:picLocks noChangeAspect="1"/>
          </p:cNvPicPr>
          <p:nvPr/>
        </p:nvPicPr>
        <p:blipFill>
          <a:blip r:embed="rId2"/>
          <a:stretch>
            <a:fillRect/>
          </a:stretch>
        </p:blipFill>
        <p:spPr>
          <a:xfrm>
            <a:off x="5640705" y="2769235"/>
            <a:ext cx="6294120" cy="3680460"/>
          </a:xfrm>
          <a:prstGeom prst="rect">
            <a:avLst/>
          </a:prstGeom>
        </p:spPr>
      </p:pic>
      <p:sp>
        <p:nvSpPr>
          <p:cNvPr id="10" name="Rectangles 9"/>
          <p:cNvSpPr/>
          <p:nvPr/>
        </p:nvSpPr>
        <p:spPr>
          <a:xfrm>
            <a:off x="529590" y="2981325"/>
            <a:ext cx="487553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9109075" y="3220085"/>
            <a:ext cx="2825750" cy="8261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697855" y="5168900"/>
            <a:ext cx="3364230" cy="4432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Arrow Connector 16"/>
          <p:cNvCxnSpPr/>
          <p:nvPr/>
        </p:nvCxnSpPr>
        <p:spPr>
          <a:xfrm flipV="1">
            <a:off x="9062085" y="4046220"/>
            <a:ext cx="646430" cy="121221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0770" y="372110"/>
            <a:ext cx="1610995" cy="1610995"/>
          </a:xfrm>
          <a:prstGeom prst="rect">
            <a:avLst/>
          </a:prstGeom>
        </p:spPr>
      </p:pic>
      <p:sp>
        <p:nvSpPr>
          <p:cNvPr id="6" name="Rectangles 5"/>
          <p:cNvSpPr/>
          <p:nvPr/>
        </p:nvSpPr>
        <p:spPr>
          <a:xfrm>
            <a:off x="368935" y="575310"/>
            <a:ext cx="4562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71800" y="0"/>
            <a:ext cx="9239250" cy="6858000"/>
          </a:xfrm>
          <a:prstGeom prst="rect">
            <a:avLst/>
          </a:prstGeom>
        </p:spPr>
      </p:pic>
      <p:sp>
        <p:nvSpPr>
          <p:cNvPr id="2" name="Rectangles 1"/>
          <p:cNvSpPr/>
          <p:nvPr/>
        </p:nvSpPr>
        <p:spPr>
          <a:xfrm>
            <a:off x="22225" y="635"/>
            <a:ext cx="4629785" cy="68776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155508"/>
            <a:ext cx="4404995"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Introduction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AWS </a:t>
            </a:r>
            <a:r>
              <a:rPr lang="en-US" sz="4800">
                <a:solidFill>
                  <a:schemeClr val="bg1"/>
                </a:solidFill>
                <a:latin typeface="Swiss921 BT" panose="020B0806030502050204" charset="0"/>
                <a:cs typeface="Swiss921 BT" panose="020B0806030502050204" charset="0"/>
                <a:sym typeface="+mn-ea"/>
              </a:rPr>
              <a:t>S</a:t>
            </a:r>
            <a:r>
              <a:rPr lang="pt-PT" altLang="en-US" sz="4800">
                <a:solidFill>
                  <a:schemeClr val="bg1"/>
                </a:solidFill>
                <a:latin typeface="Swiss921 BT" panose="020B0806030502050204" charset="0"/>
                <a:cs typeface="Swiss921 BT" panose="020B0806030502050204" charset="0"/>
                <a:sym typeface="+mn-ea"/>
              </a:rPr>
              <a:t>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Graphic 7"/>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250190" y="292100"/>
            <a:ext cx="1227455" cy="1227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534035" y="5356225"/>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1838325" y="2193925"/>
            <a:ext cx="8134350" cy="1076325"/>
          </a:xfrm>
          <a:prstGeom prst="rect">
            <a:avLst/>
          </a:prstGeom>
          <a:noFill/>
        </p:spPr>
        <p:txBody>
          <a:bodyPr wrap="square" rtlCol="0" anchor="t">
            <a:spAutoFit/>
          </a:bodyPr>
          <a:p>
            <a:r>
              <a:rPr lang="pt-PT" altLang="en-US" sz="3200" b="1" dirty="0">
                <a:solidFill>
                  <a:srgbClr val="D34BD9"/>
                </a:solidFill>
              </a:rPr>
              <a:t>It’s not about having servers or the lack of servers</a:t>
            </a:r>
            <a:endParaRPr lang="pt-PT" altLang="en-US" sz="3200" b="1" dirty="0">
              <a:solidFill>
                <a:srgbClr val="D34BD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997585"/>
            <a:ext cx="10780395" cy="4939030"/>
          </a:xfrm>
          <a:prstGeom prst="rect">
            <a:avLst/>
          </a:prstGeom>
          <a:noFill/>
        </p:spPr>
        <p:txBody>
          <a:bodyPr wrap="square" rtlCol="0" anchor="t">
            <a:spAutoFit/>
          </a:bodyPr>
          <a:p>
            <a:pPr algn="l" eaLnBrk="1" hangingPunct="1">
              <a:lnSpc>
                <a:spcPts val="2100"/>
              </a:lnSpc>
              <a:buClrTx/>
              <a:buSzTx/>
              <a:buFont typeface="Arial" panose="02080604020202020204" pitchFamily="34" charset="0"/>
              <a:buNone/>
            </a:pPr>
            <a:r>
              <a:rPr lang="en-US" sz="1600" b="1" dirty="0">
                <a:solidFill>
                  <a:schemeClr val="bg1"/>
                </a:solidFill>
                <a:sym typeface="+mn-ea"/>
              </a:rPr>
              <a:t>Consider “serverless” as: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A </a:t>
            </a:r>
            <a:r>
              <a:rPr lang="en-US" sz="1600" b="1" dirty="0">
                <a:solidFill>
                  <a:srgbClr val="D34BD9"/>
                </a:solidFill>
                <a:sym typeface="+mn-ea"/>
              </a:rPr>
              <a:t>mindset</a:t>
            </a:r>
            <a:r>
              <a:rPr lang="en-US" sz="1600" dirty="0">
                <a:solidFill>
                  <a:schemeClr val="bg1"/>
                </a:solidFill>
                <a:sym typeface="+mn-ea"/>
              </a:rPr>
              <a:t>, an approach, a </a:t>
            </a:r>
            <a:r>
              <a:rPr lang="en-US" sz="1600" b="1" dirty="0">
                <a:solidFill>
                  <a:schemeClr val="bg1"/>
                </a:solidFill>
                <a:sym typeface="+mn-ea"/>
              </a:rPr>
              <a:t>practice</a:t>
            </a:r>
            <a:r>
              <a:rPr lang="en-US" sz="1600" dirty="0">
                <a:solidFill>
                  <a:schemeClr val="bg1"/>
                </a:solidFill>
                <a:sym typeface="+mn-ea"/>
              </a:rPr>
              <a:t>, a </a:t>
            </a:r>
            <a:r>
              <a:rPr lang="en-US" sz="1600" b="1" dirty="0">
                <a:solidFill>
                  <a:schemeClr val="bg1"/>
                </a:solidFill>
                <a:sym typeface="+mn-ea"/>
              </a:rPr>
              <a:t>culture</a:t>
            </a:r>
            <a:r>
              <a:rPr lang="en-US" sz="1600" dirty="0">
                <a:solidFill>
                  <a:schemeClr val="bg1"/>
                </a:solidFill>
                <a:sym typeface="+mn-ea"/>
              </a:rPr>
              <a:t>, a way of working</a:t>
            </a:r>
            <a:r>
              <a:rPr lang="pt-PT" altLang="en-US" sz="1600" dirty="0">
                <a:solidFill>
                  <a:schemeClr val="bg1"/>
                </a:solidFill>
                <a:sym typeface="+mn-ea"/>
              </a:rPr>
              <a:t> </a:t>
            </a:r>
            <a:r>
              <a:rPr lang="en-US" sz="1600" dirty="0">
                <a:solidFill>
                  <a:schemeClr val="bg1"/>
                </a:solidFill>
                <a:sym typeface="+mn-ea"/>
              </a:rPr>
              <a:t>Focus on </a:t>
            </a:r>
            <a:r>
              <a:rPr lang="en-US" sz="1600" b="1" dirty="0">
                <a:solidFill>
                  <a:schemeClr val="bg1"/>
                </a:solidFill>
                <a:sym typeface="+mn-ea"/>
              </a:rPr>
              <a:t>business value</a:t>
            </a:r>
            <a:r>
              <a:rPr lang="en-US" sz="1600" dirty="0">
                <a:solidFill>
                  <a:schemeClr val="bg1"/>
                </a:solidFill>
                <a:sym typeface="+mn-ea"/>
              </a:rPr>
              <a:t>, rather than the enabling technology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b="1"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Benefits: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Faster </a:t>
            </a:r>
            <a:r>
              <a:rPr lang="en-US" sz="1600" dirty="0">
                <a:solidFill>
                  <a:schemeClr val="bg1"/>
                </a:solidFill>
                <a:sym typeface="+mn-ea"/>
              </a:rPr>
              <a:t>time to market from </a:t>
            </a:r>
            <a:r>
              <a:rPr lang="en-US" sz="1600" b="1" dirty="0">
                <a:solidFill>
                  <a:schemeClr val="bg1"/>
                </a:solidFill>
                <a:sym typeface="+mn-ea"/>
              </a:rPr>
              <a:t>prototype </a:t>
            </a:r>
            <a:r>
              <a:rPr lang="en-US" sz="1600" dirty="0">
                <a:solidFill>
                  <a:schemeClr val="bg1"/>
                </a:solidFill>
                <a:sym typeface="+mn-ea"/>
              </a:rPr>
              <a:t>to </a:t>
            </a:r>
            <a:r>
              <a:rPr lang="en-US" sz="1600" b="1" dirty="0">
                <a:solidFill>
                  <a:schemeClr val="bg1"/>
                </a:solidFill>
                <a:sym typeface="+mn-ea"/>
              </a:rPr>
              <a:t>production</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b="1" dirty="0">
                <a:solidFill>
                  <a:schemeClr val="bg1"/>
                </a:solidFill>
                <a:sym typeface="+mn-ea"/>
              </a:rPr>
              <a:t>Rapid</a:t>
            </a:r>
            <a:r>
              <a:rPr lang="en-US" sz="1600" dirty="0">
                <a:solidFill>
                  <a:schemeClr val="bg1"/>
                </a:solidFill>
                <a:sym typeface="+mn-ea"/>
              </a:rPr>
              <a:t>, continuous experimentation and feedback</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React and </a:t>
            </a:r>
            <a:r>
              <a:rPr lang="en-US" sz="1600" b="1" dirty="0">
                <a:solidFill>
                  <a:schemeClr val="bg1"/>
                </a:solidFill>
                <a:sym typeface="+mn-ea"/>
              </a:rPr>
              <a:t>deliver </a:t>
            </a:r>
            <a:r>
              <a:rPr lang="en-US" sz="1600" dirty="0">
                <a:solidFill>
                  <a:schemeClr val="bg1"/>
                </a:solidFill>
                <a:sym typeface="+mn-ea"/>
              </a:rPr>
              <a:t>business changes with a product </a:t>
            </a:r>
            <a:r>
              <a:rPr lang="en-US" sz="1600" b="1" dirty="0">
                <a:solidFill>
                  <a:srgbClr val="D34BD9"/>
                </a:solidFill>
                <a:sym typeface="+mn-ea"/>
              </a:rPr>
              <a:t>mindset</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   S</a:t>
            </a:r>
            <a:r>
              <a:rPr lang="en-US" sz="1600" b="1" dirty="0">
                <a:solidFill>
                  <a:srgbClr val="D34BD9"/>
                </a:solidFill>
                <a:sym typeface="+mn-ea"/>
              </a:rPr>
              <a:t>erverless = the best way to build and run modern applications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en-US" sz="1600" b="1" dirty="0">
                <a:solidFill>
                  <a:schemeClr val="bg1"/>
                </a:solidFill>
                <a:sym typeface="+mn-ea"/>
              </a:rPr>
              <a:t>“Serverless” architecture is an </a:t>
            </a:r>
            <a:r>
              <a:rPr lang="pt-PT" altLang="en-US" sz="1600" b="1" dirty="0">
                <a:solidFill>
                  <a:srgbClr val="D34BD9"/>
                </a:solidFill>
                <a:sym typeface="+mn-ea"/>
              </a:rPr>
              <a:t>operational model</a:t>
            </a:r>
            <a:endParaRPr lang="pt-PT" altLang="en-US" sz="1600" b="1" dirty="0">
              <a:solidFill>
                <a:srgbClr val="D34BD9"/>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Minimize taking on ongoing operational tasks, outsource system administration tasks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Every non-serverless component = ongoing ops responsibility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Optimize for long-term maintainability</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dirty="0">
                <a:solidFill>
                  <a:schemeClr val="bg1"/>
                </a:solidFill>
                <a:sym typeface="+mn-ea"/>
              </a:rPr>
              <a:t> </a:t>
            </a:r>
            <a:r>
              <a:rPr lang="en-US" sz="1600" dirty="0">
                <a:solidFill>
                  <a:schemeClr val="bg1"/>
                </a:solidFill>
                <a:sym typeface="+mn-ea"/>
              </a:rPr>
              <a:t> </a:t>
            </a:r>
            <a:r>
              <a:rPr lang="pt-PT" altLang="en-US" sz="1600" dirty="0">
                <a:solidFill>
                  <a:schemeClr val="bg1"/>
                </a:solidFill>
                <a:sym typeface="+mn-ea"/>
              </a:rPr>
              <a:t>  </a:t>
            </a:r>
            <a:r>
              <a:rPr lang="en-US" sz="1600" dirty="0">
                <a:solidFill>
                  <a:schemeClr val="bg1"/>
                </a:solidFill>
                <a:sym typeface="+mn-ea"/>
              </a:rPr>
              <a:t>Serverless does not mean "No Ops“!</a:t>
            </a: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endParaRPr lang="en-US" sz="1600" dirty="0">
              <a:solidFill>
                <a:schemeClr val="bg1"/>
              </a:solidFill>
              <a:sym typeface="+mn-ea"/>
            </a:endParaRPr>
          </a:p>
          <a:p>
            <a:pPr algn="l" eaLnBrk="1" hangingPunct="1">
              <a:lnSpc>
                <a:spcPts val="2100"/>
              </a:lnSpc>
              <a:buClrTx/>
              <a:buSzTx/>
              <a:buFont typeface="Arial" panose="02080604020202020204" pitchFamily="34" charset="0"/>
              <a:buNone/>
            </a:pPr>
            <a:r>
              <a:rPr lang="pt-PT" altLang="en-US" sz="1600" b="1" dirty="0">
                <a:solidFill>
                  <a:srgbClr val="D34BD9"/>
                </a:solidFill>
                <a:sym typeface="+mn-ea"/>
              </a:rPr>
              <a:t>Concentrate on the flow of data and events</a:t>
            </a:r>
            <a:endParaRPr lang="en-US" sz="1600" b="1" dirty="0">
              <a:solidFill>
                <a:schemeClr val="bg1"/>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t>
            </a:r>
            <a:r>
              <a:rPr lang="en-US" sz="2000" b="1">
                <a:solidFill>
                  <a:schemeClr val="bg1"/>
                </a:solidFill>
                <a:sym typeface="+mn-ea"/>
              </a:rPr>
              <a:t>S</a:t>
            </a:r>
            <a:r>
              <a:rPr lang="pt-PT" sz="2000" b="1">
                <a:solidFill>
                  <a:schemeClr val="bg1"/>
                </a:solidFill>
                <a:sym typeface="+mn-ea"/>
              </a:rPr>
              <a:t>erverless”</a:t>
            </a:r>
            <a:r>
              <a:rPr lang="pt-PT" altLang="en-US" sz="2000" b="1">
                <a:solidFill>
                  <a:schemeClr val="bg1"/>
                </a:solidFill>
                <a:sym typeface="+mn-ea"/>
              </a:rPr>
              <a:t> </a:t>
            </a:r>
            <a:r>
              <a:rPr lang="pt-PT" altLang="en-US" sz="2000" b="1" dirty="0">
                <a:solidFill>
                  <a:schemeClr val="bg1"/>
                </a:solidFill>
              </a:rPr>
              <a:t>?</a:t>
            </a:r>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9" name="Picture 18" descr="photo_2023-10-16_21-03-07"/>
          <p:cNvPicPr>
            <a:picLocks noChangeAspect="1"/>
          </p:cNvPicPr>
          <p:nvPr/>
        </p:nvPicPr>
        <p:blipFill>
          <a:blip r:embed="rId1"/>
          <a:stretch>
            <a:fillRect/>
          </a:stretch>
        </p:blipFill>
        <p:spPr>
          <a:xfrm>
            <a:off x="5334000" y="0"/>
            <a:ext cx="6858000" cy="6858000"/>
          </a:xfrm>
          <a:prstGeom prst="rect">
            <a:avLst/>
          </a:prstGeom>
        </p:spPr>
      </p:pic>
      <p:sp>
        <p:nvSpPr>
          <p:cNvPr id="3" name="Text Placeholder 2"/>
          <p:cNvSpPr>
            <a:spLocks noGrp="1"/>
          </p:cNvSpPr>
          <p:nvPr>
            <p:ph type="body" sz="quarter" idx="10"/>
          </p:nvPr>
        </p:nvSpPr>
        <p:spPr>
          <a:xfrm>
            <a:off x="212090" y="1226185"/>
            <a:ext cx="4399915" cy="365125"/>
          </a:xfrm>
        </p:spPr>
        <p:txBody>
          <a:bodyPr vert="horz" lIns="91440" tIns="45720" rIns="91440" bIns="45720" rtlCol="0" anchor="t">
            <a:noAutofit/>
          </a:bodyPr>
          <a:p>
            <a:pPr marL="0" indent="0">
              <a:buNone/>
            </a:pPr>
            <a:r>
              <a:rPr lang="pt-PT" altLang="en-GB" dirty="0">
                <a:solidFill>
                  <a:schemeClr val="bg1"/>
                </a:solidFill>
                <a:ea typeface="Amazon Ember"/>
                <a:cs typeface="Amazon Ember"/>
              </a:rPr>
              <a:t>  </a:t>
            </a:r>
            <a:r>
              <a:rPr lang="en-GB" dirty="0">
                <a:solidFill>
                  <a:schemeClr val="bg1"/>
                </a:solidFill>
                <a:ea typeface="Amazon Ember"/>
                <a:cs typeface="Amazon Ember"/>
              </a:rPr>
              <a:t>Weder Mariano de Sousa</a:t>
            </a:r>
            <a:endParaRPr lang="en-GB" dirty="0">
              <a:solidFill>
                <a:schemeClr val="bg1"/>
              </a:solidFill>
              <a:ea typeface="Amazon Ember"/>
              <a:cs typeface="Amazon Ember"/>
            </a:endParaRPr>
          </a:p>
        </p:txBody>
      </p:sp>
      <p:pic>
        <p:nvPicPr>
          <p:cNvPr id="8" name="Picture 7"/>
          <p:cNvPicPr>
            <a:picLocks noChangeAspect="1"/>
          </p:cNvPicPr>
          <p:nvPr/>
        </p:nvPicPr>
        <p:blipFill>
          <a:blip r:embed="rId2"/>
          <a:stretch>
            <a:fillRect/>
          </a:stretch>
        </p:blipFill>
        <p:spPr>
          <a:xfrm>
            <a:off x="335280" y="3216275"/>
            <a:ext cx="953135" cy="953135"/>
          </a:xfrm>
          <a:prstGeom prst="rect">
            <a:avLst/>
          </a:prstGeom>
        </p:spPr>
      </p:pic>
      <p:sp>
        <p:nvSpPr>
          <p:cNvPr id="24" name="Text Box 23"/>
          <p:cNvSpPr txBox="1"/>
          <p:nvPr/>
        </p:nvSpPr>
        <p:spPr>
          <a:xfrm>
            <a:off x="3110865" y="6377940"/>
            <a:ext cx="2023745" cy="275590"/>
          </a:xfrm>
          <a:prstGeom prst="rect">
            <a:avLst/>
          </a:prstGeom>
          <a:noFill/>
        </p:spPr>
        <p:txBody>
          <a:bodyPr wrap="square" rtlCol="0" anchor="t">
            <a:spAutoFit/>
          </a:bodyPr>
          <a:p>
            <a:pPr algn="l"/>
            <a:r>
              <a:rPr lang="en-US" sz="1200" dirty="0" err="1" smtClean="0">
                <a:solidFill>
                  <a:srgbClr val="527FFF"/>
                </a:solidFill>
              </a:rPr>
              <a:t>AWS User Group Goiânia</a:t>
            </a:r>
            <a:endParaRPr lang="en-US" sz="1200" dirty="0" err="1" smtClean="0">
              <a:solidFill>
                <a:srgbClr val="527FFF"/>
              </a:solidFill>
            </a:endParaRPr>
          </a:p>
        </p:txBody>
      </p:sp>
      <p:sp>
        <p:nvSpPr>
          <p:cNvPr id="7" name="Text Box 6"/>
          <p:cNvSpPr txBox="1"/>
          <p:nvPr/>
        </p:nvSpPr>
        <p:spPr>
          <a:xfrm>
            <a:off x="1113790" y="6323965"/>
            <a:ext cx="884555" cy="275590"/>
          </a:xfrm>
          <a:prstGeom prst="rect">
            <a:avLst/>
          </a:prstGeom>
          <a:noFill/>
        </p:spPr>
        <p:txBody>
          <a:bodyPr wrap="square" rtlCol="0" anchor="t">
            <a:spAutoFit/>
          </a:bodyPr>
          <a:p>
            <a:pPr algn="l"/>
            <a:r>
              <a:rPr lang="pt-PT" altLang="en-US" sz="1200" dirty="0" err="1" smtClean="0">
                <a:solidFill>
                  <a:srgbClr val="527FFF"/>
                </a:solidFill>
              </a:rPr>
              <a:t>GOJava</a:t>
            </a:r>
            <a:endParaRPr lang="pt-PT" altLang="en-US" sz="1200" dirty="0" err="1" smtClean="0">
              <a:solidFill>
                <a:srgbClr val="527FFF"/>
              </a:solidFill>
            </a:endParaRPr>
          </a:p>
        </p:txBody>
      </p:sp>
      <p:pic>
        <p:nvPicPr>
          <p:cNvPr id="13" name="Picture 12" descr="Community Builder logo for dark background"/>
          <p:cNvPicPr>
            <a:picLocks noChangeAspect="1"/>
          </p:cNvPicPr>
          <p:nvPr/>
        </p:nvPicPr>
        <p:blipFill>
          <a:blip r:embed="rId3"/>
          <a:stretch>
            <a:fillRect/>
          </a:stretch>
        </p:blipFill>
        <p:spPr>
          <a:xfrm>
            <a:off x="3037840" y="3314065"/>
            <a:ext cx="1197610" cy="757555"/>
          </a:xfrm>
          <a:prstGeom prst="rect">
            <a:avLst/>
          </a:prstGeom>
        </p:spPr>
      </p:pic>
      <p:pic>
        <p:nvPicPr>
          <p:cNvPr id="6" name="Picture 5"/>
          <p:cNvPicPr>
            <a:picLocks noChangeAspect="1"/>
          </p:cNvPicPr>
          <p:nvPr/>
        </p:nvPicPr>
        <p:blipFill>
          <a:blip r:embed="rId4"/>
          <a:stretch>
            <a:fillRect/>
          </a:stretch>
        </p:blipFill>
        <p:spPr>
          <a:xfrm>
            <a:off x="2553335" y="6097270"/>
            <a:ext cx="557784" cy="643821"/>
          </a:xfrm>
          <a:prstGeom prst="rect">
            <a:avLst/>
          </a:prstGeom>
        </p:spPr>
      </p:pic>
      <p:pic>
        <p:nvPicPr>
          <p:cNvPr id="14" name="Picture 13"/>
          <p:cNvPicPr>
            <a:picLocks noChangeAspect="1"/>
          </p:cNvPicPr>
          <p:nvPr/>
        </p:nvPicPr>
        <p:blipFill>
          <a:blip r:embed="rId5"/>
          <a:stretch>
            <a:fillRect/>
          </a:stretch>
        </p:blipFill>
        <p:spPr>
          <a:xfrm>
            <a:off x="492125" y="6182995"/>
            <a:ext cx="557784" cy="557784"/>
          </a:xfrm>
          <a:prstGeom prst="rect">
            <a:avLst/>
          </a:prstGeom>
        </p:spPr>
      </p:pic>
      <p:sp>
        <p:nvSpPr>
          <p:cNvPr id="15" name="Text Box 14"/>
          <p:cNvSpPr txBox="1"/>
          <p:nvPr/>
        </p:nvSpPr>
        <p:spPr>
          <a:xfrm>
            <a:off x="717550" y="191770"/>
            <a:ext cx="922655" cy="398780"/>
          </a:xfrm>
          <a:prstGeom prst="rect">
            <a:avLst/>
          </a:prstGeom>
          <a:noFill/>
        </p:spPr>
        <p:txBody>
          <a:bodyPr wrap="square" rtlCol="0" anchor="t">
            <a:spAutoFit/>
          </a:bodyPr>
          <a:p>
            <a:r>
              <a:rPr lang="pt-PT" sz="2000" b="1">
                <a:solidFill>
                  <a:schemeClr val="bg1"/>
                </a:solidFill>
              </a:rPr>
              <a:t>Me</a:t>
            </a:r>
            <a:endParaRPr lang="pt-PT" sz="2000" b="1">
              <a:solidFill>
                <a:schemeClr val="bg1"/>
              </a:solidFill>
            </a:endParaRPr>
          </a:p>
        </p:txBody>
      </p:sp>
      <p:sp>
        <p:nvSpPr>
          <p:cNvPr id="20" name="Text Placeholder 4"/>
          <p:cNvSpPr>
            <a:spLocks noGrp="1"/>
          </p:cNvSpPr>
          <p:nvPr/>
        </p:nvSpPr>
        <p:spPr>
          <a:xfrm>
            <a:off x="434975" y="2322830"/>
            <a:ext cx="2890520" cy="2165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300"/>
              </a:spcAft>
              <a:buSzPct val="90000"/>
              <a:buFont typeface="Amazon Ember" panose="020B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GB" dirty="0">
                <a:solidFill>
                  <a:schemeClr val="bg1"/>
                </a:solidFill>
                <a:ea typeface="Amazon Ember"/>
                <a:cs typeface="Amazon Ember"/>
              </a:rPr>
              <a:t>Specialist Senior</a:t>
            </a:r>
            <a:r>
              <a:rPr lang="pt-PT" altLang="en-GB" dirty="0">
                <a:solidFill>
                  <a:schemeClr val="bg1"/>
                </a:solidFill>
                <a:ea typeface="Amazon Ember"/>
                <a:cs typeface="Amazon Ember"/>
              </a:rPr>
              <a:t> Java</a:t>
            </a:r>
            <a:r>
              <a:rPr lang="en-GB" dirty="0">
                <a:solidFill>
                  <a:schemeClr val="bg1"/>
                </a:solidFill>
                <a:ea typeface="Amazon Ember"/>
                <a:cs typeface="Amazon Ember"/>
              </a:rPr>
              <a:t> - </a:t>
            </a:r>
            <a:r>
              <a:rPr lang="pt-PT" altLang="en-GB" dirty="0">
                <a:solidFill>
                  <a:schemeClr val="bg1"/>
                </a:solidFill>
                <a:ea typeface="Amazon Ember"/>
                <a:cs typeface="Amazon Ember"/>
              </a:rPr>
              <a:t>GFT</a:t>
            </a:r>
            <a:endParaRPr lang="pt-PT" altLang="en-GB" dirty="0">
              <a:solidFill>
                <a:schemeClr val="bg1"/>
              </a:solidFill>
              <a:ea typeface="Amazon Ember"/>
              <a:cs typeface="Amazon Ember"/>
            </a:endParaRPr>
          </a:p>
        </p:txBody>
      </p:sp>
      <p:pic>
        <p:nvPicPr>
          <p:cNvPr id="32" name="Graphic 22"/>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436245" y="226060"/>
            <a:ext cx="285115" cy="285115"/>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Text Box 1"/>
          <p:cNvSpPr txBox="1"/>
          <p:nvPr/>
        </p:nvSpPr>
        <p:spPr>
          <a:xfrm>
            <a:off x="534035" y="2331085"/>
            <a:ext cx="10780395" cy="1076325"/>
          </a:xfrm>
          <a:prstGeom prst="rect">
            <a:avLst/>
          </a:prstGeom>
          <a:noFill/>
        </p:spPr>
        <p:txBody>
          <a:bodyPr wrap="square" rtlCol="0" anchor="t">
            <a:spAutoFit/>
          </a:bodyPr>
          <a:p>
            <a:pPr algn="ctr" eaLnBrk="1" hangingPunct="1">
              <a:lnSpc>
                <a:spcPct val="100000"/>
              </a:lnSpc>
              <a:buClrTx/>
              <a:buSzTx/>
              <a:buFontTx/>
              <a:buNone/>
            </a:pPr>
            <a:r>
              <a:rPr lang="pt-PT" altLang="en-US" sz="3200" b="1" dirty="0">
                <a:solidFill>
                  <a:srgbClr val="D34BD9"/>
                </a:solidFill>
                <a:sym typeface="+mn-ea"/>
              </a:rPr>
              <a:t>Events are the language of</a:t>
            </a:r>
            <a:endParaRPr lang="pt-PT" altLang="en-US" sz="3200" b="1" dirty="0">
              <a:solidFill>
                <a:srgbClr val="D34BD9"/>
              </a:solidFill>
              <a:sym typeface="+mn-ea"/>
            </a:endParaRPr>
          </a:p>
          <a:p>
            <a:pPr algn="ctr" eaLnBrk="1" hangingPunct="1">
              <a:lnSpc>
                <a:spcPct val="100000"/>
              </a:lnSpc>
              <a:buClrTx/>
              <a:buSzTx/>
              <a:buFontTx/>
              <a:buNone/>
            </a:pPr>
            <a:r>
              <a:rPr lang="pt-PT" altLang="en-US" sz="3200" b="1" dirty="0">
                <a:solidFill>
                  <a:srgbClr val="D34BD9"/>
                </a:solidFill>
                <a:sym typeface="+mn-ea"/>
              </a:rPr>
              <a:t>serverless applications.</a:t>
            </a:r>
            <a:endParaRPr lang="pt-PT" altLang="en-US" sz="3200" b="1" dirty="0">
              <a:solidFill>
                <a:srgbClr val="D34BD9"/>
              </a:solidFill>
              <a:sym typeface="+mn-ea"/>
            </a:endParaRPr>
          </a:p>
        </p:txBody>
      </p:sp>
      <p:sp>
        <p:nvSpPr>
          <p:cNvPr id="8" name="Title 1"/>
          <p:cNvSpPr>
            <a:spLocks noGrp="1"/>
          </p:cNvSpPr>
          <p:nvPr/>
        </p:nvSpPr>
        <p:spPr>
          <a:xfrm>
            <a:off x="437515" y="356870"/>
            <a:ext cx="325755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endParaRPr lang="pt-PT" altLang="en-US" sz="2000" b="1" dirty="0">
              <a:solidFill>
                <a:schemeClr val="bg1"/>
              </a:solidFill>
            </a:endParaRPr>
          </a:p>
        </p:txBody>
      </p:sp>
      <p:sp>
        <p:nvSpPr>
          <p:cNvPr id="16" name="Rectangles 15"/>
          <p:cNvSpPr/>
          <p:nvPr/>
        </p:nvSpPr>
        <p:spPr>
          <a:xfrm>
            <a:off x="4899025" y="6177280"/>
            <a:ext cx="695642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30165" y="6213475"/>
            <a:ext cx="6604000" cy="306705"/>
          </a:xfrm>
          <a:prstGeom prst="rect">
            <a:avLst/>
          </a:prstGeom>
          <a:noFill/>
        </p:spPr>
        <p:txBody>
          <a:bodyPr wrap="square" rtlCol="0">
            <a:spAutoFit/>
          </a:bodyPr>
          <a:p>
            <a:pPr algn="l"/>
            <a:r>
              <a:rPr lang="en-US" sz="1400">
                <a:solidFill>
                  <a:schemeClr val="bg1"/>
                </a:solidFill>
              </a:rPr>
              <a:t>https://da-public-assets.s3.amazonaws.com/serverlessland/pdf/SVS401-ri22.pdf</a:t>
            </a:r>
            <a:endParaRPr lang="en-US" sz="1400">
              <a:solidFill>
                <a:schemeClr val="bg1"/>
              </a:solidFill>
            </a:endParaRPr>
          </a:p>
        </p:txBody>
      </p:sp>
      <p:sp>
        <p:nvSpPr>
          <p:cNvPr id="5" name="Rectangles 4"/>
          <p:cNvSpPr/>
          <p:nvPr/>
        </p:nvSpPr>
        <p:spPr>
          <a:xfrm>
            <a:off x="534035" y="75692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678795" y="4759960"/>
            <a:ext cx="1176655" cy="11766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641350" y="4759960"/>
            <a:ext cx="3930650" cy="798830"/>
          </a:xfrm>
          <a:prstGeom prst="rect">
            <a:avLst/>
          </a:prstGeom>
          <a:noFill/>
        </p:spPr>
        <p:txBody>
          <a:bodyPr wrap="none" rtlCol="0">
            <a:spAutoFit/>
          </a:bodyPr>
          <a:p>
            <a:pPr algn="l"/>
            <a:r>
              <a:rPr lang="en-US" sz="2800">
                <a:solidFill>
                  <a:schemeClr val="bg1"/>
                </a:solidFill>
              </a:rPr>
              <a:t>Dave Boyne</a:t>
            </a:r>
            <a:endParaRPr lang="en-US" sz="2800">
              <a:solidFill>
                <a:schemeClr val="bg1"/>
              </a:solidFill>
            </a:endParaRPr>
          </a:p>
          <a:p>
            <a:pPr algn="l"/>
            <a:r>
              <a:rPr lang="en-US">
                <a:solidFill>
                  <a:schemeClr val="bg1"/>
                </a:solidFill>
              </a:rPr>
              <a:t>AWS Serverless Developer Advocate</a:t>
            </a:r>
            <a:endParaRPr 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0520"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Serverless Explanained : AWS Operational Responsibility Model</a:t>
            </a:r>
            <a:endParaRPr lang="pt-PT" altLang="en-US" sz="2000" b="1" dirty="0">
              <a:solidFill>
                <a:schemeClr val="bg1"/>
              </a:solidFill>
            </a:endParaRPr>
          </a:p>
        </p:txBody>
      </p:sp>
      <p:pic>
        <p:nvPicPr>
          <p:cNvPr id="3" name="Picture 2"/>
          <p:cNvPicPr>
            <a:picLocks noChangeAspect="1"/>
          </p:cNvPicPr>
          <p:nvPr/>
        </p:nvPicPr>
        <p:blipFill>
          <a:blip r:embed="rId1"/>
          <a:stretch>
            <a:fillRect/>
          </a:stretch>
        </p:blipFill>
        <p:spPr>
          <a:xfrm>
            <a:off x="495300" y="1047750"/>
            <a:ext cx="8131810" cy="4255770"/>
          </a:xfrm>
          <a:prstGeom prst="rect">
            <a:avLst/>
          </a:prstGeom>
        </p:spPr>
      </p:pic>
      <p:pic>
        <p:nvPicPr>
          <p:cNvPr id="2" name="Picture 1"/>
          <p:cNvPicPr>
            <a:picLocks noChangeAspect="1"/>
          </p:cNvPicPr>
          <p:nvPr/>
        </p:nvPicPr>
        <p:blipFill>
          <a:blip r:embed="rId2"/>
          <a:stretch>
            <a:fillRect/>
          </a:stretch>
        </p:blipFill>
        <p:spPr>
          <a:xfrm>
            <a:off x="9042400" y="1047750"/>
            <a:ext cx="2638425" cy="2600325"/>
          </a:xfrm>
          <a:prstGeom prst="rect">
            <a:avLst/>
          </a:prstGeom>
        </p:spPr>
      </p:pic>
      <p:sp>
        <p:nvSpPr>
          <p:cNvPr id="6" name="Rectangles 5"/>
          <p:cNvSpPr/>
          <p:nvPr/>
        </p:nvSpPr>
        <p:spPr>
          <a:xfrm>
            <a:off x="2682240" y="6325870"/>
            <a:ext cx="91732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799080" y="6382385"/>
            <a:ext cx="9023350" cy="275590"/>
          </a:xfrm>
          <a:prstGeom prst="rect">
            <a:avLst/>
          </a:prstGeom>
          <a:noFill/>
        </p:spPr>
        <p:txBody>
          <a:bodyPr wrap="square" rtlCol="0" anchor="t">
            <a:spAutoFit/>
          </a:bodyPr>
          <a:p>
            <a:r>
              <a:rPr lang="en-US" sz="1200">
                <a:solidFill>
                  <a:schemeClr val="bg1"/>
                </a:solidFill>
                <a:sym typeface="+mn-ea"/>
              </a:rPr>
              <a:t>https://d1.awsstatic.com/events/reinvent/2019/REPEAT_3_Serverless_architectural_patterns_and_best_practices_ARC307-R3.pdf</a:t>
            </a:r>
            <a:endParaRPr lang="en-US" sz="1200">
              <a:solidFill>
                <a:schemeClr val="bg1"/>
              </a:solidFill>
            </a:endParaRPr>
          </a:p>
        </p:txBody>
      </p:sp>
      <p:sp>
        <p:nvSpPr>
          <p:cNvPr id="5" name="Rectangles 4"/>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01625" y="238125"/>
            <a:ext cx="3566795" cy="354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gn="l">
              <a:buClrTx/>
              <a:buSzTx/>
              <a:buFontTx/>
            </a:pPr>
            <a:r>
              <a:rPr lang="en-US" sz="2000" b="1">
                <a:solidFill>
                  <a:schemeClr val="bg1"/>
                </a:solidFill>
              </a:rPr>
              <a:t>AWS Services </a:t>
            </a:r>
            <a:r>
              <a:rPr lang="en-US" sz="2000" b="1">
                <a:solidFill>
                  <a:schemeClr val="bg1"/>
                </a:solidFill>
                <a:sym typeface="+mn-ea"/>
              </a:rPr>
              <a:t>Serverless</a:t>
            </a:r>
            <a:endParaRPr lang="en-US" sz="2000" b="1">
              <a:solidFill>
                <a:schemeClr val="bg1"/>
              </a:solidFill>
            </a:endParaRPr>
          </a:p>
        </p:txBody>
      </p:sp>
      <p:sp>
        <p:nvSpPr>
          <p:cNvPr id="35" name="TextBox 34"/>
          <p:cNvSpPr txBox="1"/>
          <p:nvPr/>
        </p:nvSpPr>
        <p:spPr>
          <a:xfrm>
            <a:off x="305232" y="204824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973" y="1260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68"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p:cNvSpPr txBox="1">
            <a:spLocks noChangeArrowheads="1"/>
          </p:cNvSpPr>
          <p:nvPr/>
        </p:nvSpPr>
        <p:spPr bwMode="auto">
          <a:xfrm>
            <a:off x="1232853" y="206121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Fargate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10874375" y="13392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556240" y="2110740"/>
            <a:ext cx="1386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5340"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43" y="13509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8281670" y="2114550"/>
            <a:ext cx="1217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87" name="TextBox 11"/>
          <p:cNvSpPr txBox="1">
            <a:spLocks noChangeArrowheads="1"/>
          </p:cNvSpPr>
          <p:nvPr/>
        </p:nvSpPr>
        <p:spPr bwMode="auto">
          <a:xfrm>
            <a:off x="9503410" y="2141220"/>
            <a:ext cx="11664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1" name="TextBox 15"/>
          <p:cNvSpPr txBox="1">
            <a:spLocks noChangeArrowheads="1"/>
          </p:cNvSpPr>
          <p:nvPr/>
        </p:nvSpPr>
        <p:spPr bwMode="auto">
          <a:xfrm>
            <a:off x="9816783" y="598995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AppSync</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8331835" y="5922645"/>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44475" y="596963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4" name="Graphic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911" y="51393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881505" y="5993765"/>
            <a:ext cx="1079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EFS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243840" y="383476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9570" name="Graphic 1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3596005" y="3078480"/>
            <a:ext cx="751205" cy="75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p:cNvSpPr txBox="1">
            <a:spLocks noChangeArrowheads="1"/>
          </p:cNvSpPr>
          <p:nvPr/>
        </p:nvSpPr>
        <p:spPr bwMode="auto">
          <a:xfrm>
            <a:off x="3264535" y="3841750"/>
            <a:ext cx="13277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RDS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proxy instance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51" name="Graphic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5738" y="30895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TextBox 9"/>
          <p:cNvSpPr txBox="1">
            <a:spLocks noChangeArrowheads="1"/>
          </p:cNvSpPr>
          <p:nvPr/>
        </p:nvSpPr>
        <p:spPr bwMode="auto">
          <a:xfrm>
            <a:off x="1190625" y="3841750"/>
            <a:ext cx="1311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Aurora</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Serverless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8830" y="32851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4"/>
          <p:cNvSpPr txBox="1">
            <a:spLocks noChangeArrowheads="1"/>
          </p:cNvSpPr>
          <p:nvPr/>
        </p:nvSpPr>
        <p:spPr bwMode="auto">
          <a:xfrm>
            <a:off x="5139055" y="4055745"/>
            <a:ext cx="1167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Redshift</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6498" name="Graphic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2535" y="30797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TextBox 12"/>
          <p:cNvSpPr txBox="1">
            <a:spLocks noChangeArrowheads="1"/>
          </p:cNvSpPr>
          <p:nvPr/>
        </p:nvSpPr>
        <p:spPr bwMode="auto">
          <a:xfrm>
            <a:off x="2191385" y="384175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Serverless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6366510" y="4076065"/>
            <a:ext cx="1478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OpenSearch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Service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2" name="Graphic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1318" y="32937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s 1"/>
          <p:cNvSpPr/>
          <p:nvPr/>
        </p:nvSpPr>
        <p:spPr>
          <a:xfrm>
            <a:off x="206375" y="646049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3" name="Text Box 22"/>
          <p:cNvSpPr txBox="1"/>
          <p:nvPr/>
        </p:nvSpPr>
        <p:spPr>
          <a:xfrm>
            <a:off x="338455" y="6485255"/>
            <a:ext cx="3965575" cy="306705"/>
          </a:xfrm>
          <a:prstGeom prst="rect">
            <a:avLst/>
          </a:prstGeom>
          <a:noFill/>
        </p:spPr>
        <p:txBody>
          <a:bodyPr wrap="square" rtlCol="0">
            <a:spAutoFit/>
          </a:bodyPr>
          <a:p>
            <a:pPr algn="l"/>
            <a:r>
              <a:rPr lang="en-US" sz="1400">
                <a:solidFill>
                  <a:schemeClr val="bg1"/>
                </a:solidFill>
                <a:latin typeface="Inter Light" panose="02000403000000020004" charset="0"/>
                <a:cs typeface="Inter Light" panose="02000403000000020004" charset="0"/>
              </a:rPr>
              <a:t>https://aws.amazon.com/serverless/?nc1=h_ls</a:t>
            </a:r>
            <a:endParaRPr lang="en-US" sz="1400">
              <a:solidFill>
                <a:schemeClr val="bg1"/>
              </a:solidFill>
              <a:latin typeface="Inter Light" panose="02000403000000020004" charset="0"/>
              <a:cs typeface="Inter Light" panose="02000403000000020004" charset="0"/>
            </a:endParaRPr>
          </a:p>
        </p:txBody>
      </p:sp>
      <p:sp>
        <p:nvSpPr>
          <p:cNvPr id="46" name="Rectangle 45"/>
          <p:cNvSpPr/>
          <p:nvPr/>
        </p:nvSpPr>
        <p:spPr>
          <a:xfrm>
            <a:off x="287655" y="799465"/>
            <a:ext cx="2952115" cy="157861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ln w="0"/>
                <a:solidFill>
                  <a:srgbClr val="FF9902"/>
                </a:solidFill>
                <a:latin typeface="Inter Light" panose="02000403000000020004" charset="0"/>
                <a:cs typeface="Inter Light" panose="02000403000000020004" charset="0"/>
              </a:rPr>
              <a:t>Compute</a:t>
            </a:r>
            <a:endParaRPr lang="pt-PT" sz="1200" dirty="0">
              <a:ln w="0"/>
              <a:solidFill>
                <a:srgbClr val="FF9902"/>
              </a:solidFill>
              <a:latin typeface="Inter Light" panose="02000403000000020004" charset="0"/>
              <a:cs typeface="Inter Light" panose="02000403000000020004" charset="0"/>
            </a:endParaRPr>
          </a:p>
        </p:txBody>
      </p:sp>
      <p:sp>
        <p:nvSpPr>
          <p:cNvPr id="58" name="Rectangle 57"/>
          <p:cNvSpPr/>
          <p:nvPr/>
        </p:nvSpPr>
        <p:spPr>
          <a:xfrm>
            <a:off x="8202930" y="774700"/>
            <a:ext cx="3766185" cy="194564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 Integrations Services</a:t>
            </a:r>
            <a:endParaRPr lang="en-US" sz="1200" dirty="0">
              <a:solidFill>
                <a:srgbClr val="FF4F8B"/>
              </a:solidFill>
              <a:latin typeface="Inter Light" panose="02000403000000020004" charset="0"/>
              <a:cs typeface="Inter Light" panose="02000403000000020004" charset="0"/>
            </a:endParaRPr>
          </a:p>
        </p:txBody>
      </p:sp>
      <p:pic>
        <p:nvPicPr>
          <p:cNvPr id="25" name="Graphic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5975" y="3327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p:cNvSpPr txBox="1">
            <a:spLocks noChangeArrowheads="1"/>
          </p:cNvSpPr>
          <p:nvPr/>
        </p:nvSpPr>
        <p:spPr bwMode="auto">
          <a:xfrm>
            <a:off x="8936038" y="4062095"/>
            <a:ext cx="2268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AWS </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7" name="Graphic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5608" y="5265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7"/>
          <p:cNvPicPr>
            <a:picLocks noChangeAspect="1" noChangeArrowheads="1"/>
          </p:cNvPicPr>
          <p:nvPr/>
        </p:nvPicPr>
        <p:blipFill>
          <a:blip r:embed="rId18"/>
          <a:srcRect/>
          <a:stretch>
            <a:fillRect/>
          </a:stretch>
        </p:blipFill>
        <p:spPr bwMode="auto">
          <a:xfrm>
            <a:off x="8737596" y="51943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7"/>
          <p:cNvSpPr/>
          <p:nvPr/>
        </p:nvSpPr>
        <p:spPr>
          <a:xfrm>
            <a:off x="8202930" y="287210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4F8B"/>
                </a:solidFill>
                <a:latin typeface="Inter Light" panose="02000403000000020004" charset="0"/>
                <a:cs typeface="Inter Light" panose="02000403000000020004" charset="0"/>
              </a:rPr>
              <a:t>Application</a:t>
            </a:r>
            <a:r>
              <a:rPr lang="pt-PT" altLang="en-US" sz="1200" dirty="0">
                <a:solidFill>
                  <a:srgbClr val="FF4F8B"/>
                </a:solidFill>
                <a:latin typeface="Inter Light" panose="02000403000000020004" charset="0"/>
                <a:cs typeface="Inter Light" panose="02000403000000020004" charset="0"/>
              </a:rPr>
              <a:t> </a:t>
            </a:r>
            <a:r>
              <a:rPr lang="en-US" sz="1200" dirty="0">
                <a:solidFill>
                  <a:srgbClr val="FF4F8B"/>
                </a:solidFill>
                <a:latin typeface="Inter Light" panose="02000403000000020004" charset="0"/>
                <a:cs typeface="Inter Light" panose="02000403000000020004" charset="0"/>
              </a:rPr>
              <a:t>Orchestration</a:t>
            </a:r>
            <a:endParaRPr lang="en-US" sz="1200" dirty="0">
              <a:solidFill>
                <a:srgbClr val="FF4F8B"/>
              </a:solidFill>
              <a:latin typeface="Inter Light" panose="02000403000000020004" charset="0"/>
              <a:cs typeface="Inter Light" panose="02000403000000020004" charset="0"/>
            </a:endParaRPr>
          </a:p>
        </p:txBody>
      </p:sp>
      <p:sp>
        <p:nvSpPr>
          <p:cNvPr id="31" name="Rectangle 57"/>
          <p:cNvSpPr/>
          <p:nvPr/>
        </p:nvSpPr>
        <p:spPr>
          <a:xfrm>
            <a:off x="8202930" y="4799965"/>
            <a:ext cx="3766185" cy="17379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sz="1200" dirty="0">
                <a:solidFill>
                  <a:srgbClr val="FF4F8B"/>
                </a:solidFill>
                <a:latin typeface="Inter Light" panose="02000403000000020004" charset="0"/>
                <a:cs typeface="Inter Light" panose="02000403000000020004" charset="0"/>
              </a:rPr>
              <a:t>API and AppSync</a:t>
            </a:r>
            <a:endParaRPr lang="pt-PT" sz="1200" dirty="0">
              <a:solidFill>
                <a:srgbClr val="FF4F8B"/>
              </a:solidFill>
              <a:latin typeface="Inter Light" panose="02000403000000020004" charset="0"/>
              <a:cs typeface="Inter Light" panose="02000403000000020004" charset="0"/>
            </a:endParaRPr>
          </a:p>
        </p:txBody>
      </p:sp>
      <p:sp>
        <p:nvSpPr>
          <p:cNvPr id="57" name="Rectangle 56"/>
          <p:cNvSpPr/>
          <p:nvPr/>
        </p:nvSpPr>
        <p:spPr>
          <a:xfrm>
            <a:off x="264795" y="4646295"/>
            <a:ext cx="2943225" cy="1688465"/>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ln w="0"/>
                <a:solidFill>
                  <a:srgbClr val="6BAE3D"/>
                </a:solidFill>
                <a:latin typeface="Inter Light" panose="02000403000000020004" charset="0"/>
                <a:cs typeface="Inter Light" panose="02000403000000020004" charset="0"/>
              </a:rPr>
              <a:t>Storing &amp; Hosting</a:t>
            </a:r>
            <a:endParaRPr lang="en-US" sz="1200" dirty="0">
              <a:ln w="0"/>
              <a:solidFill>
                <a:srgbClr val="6BAE3D"/>
              </a:solidFill>
              <a:latin typeface="Inter Light" panose="02000403000000020004" charset="0"/>
              <a:cs typeface="Inter Light" panose="02000403000000020004" charset="0"/>
            </a:endParaRPr>
          </a:p>
        </p:txBody>
      </p:sp>
      <p:sp>
        <p:nvSpPr>
          <p:cNvPr id="56" name="Rectangle 55"/>
          <p:cNvSpPr/>
          <p:nvPr/>
        </p:nvSpPr>
        <p:spPr>
          <a:xfrm>
            <a:off x="287655" y="2677160"/>
            <a:ext cx="4273550" cy="1738630"/>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517FFF"/>
                </a:solidFill>
                <a:latin typeface="Inter Light" panose="02000403000000020004" charset="0"/>
                <a:cs typeface="Inter Light" panose="02000403000000020004" charset="0"/>
              </a:rPr>
              <a:t>Data Persistence</a:t>
            </a:r>
            <a:endParaRPr lang="en-US" sz="1200" dirty="0">
              <a:solidFill>
                <a:srgbClr val="517FFF"/>
              </a:solidFill>
              <a:latin typeface="Inter Light" panose="02000403000000020004" charset="0"/>
              <a:cs typeface="Inter Light" panose="02000403000000020004" charset="0"/>
            </a:endParaRPr>
          </a:p>
        </p:txBody>
      </p:sp>
      <p:sp>
        <p:nvSpPr>
          <p:cNvPr id="52" name="Rectangle 51"/>
          <p:cNvSpPr/>
          <p:nvPr/>
        </p:nvSpPr>
        <p:spPr>
          <a:xfrm>
            <a:off x="5057140" y="4803140"/>
            <a:ext cx="2900045" cy="1872615"/>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ln w="0"/>
                <a:solidFill>
                  <a:srgbClr val="56C0A7"/>
                </a:solidFill>
                <a:latin typeface="Inter Light" panose="02000403000000020004" charset="0"/>
                <a:cs typeface="Inter Light" panose="02000403000000020004" charset="0"/>
              </a:rPr>
              <a:t>Streams</a:t>
            </a:r>
            <a:endParaRPr lang="pt-PT" altLang="en-US" sz="1200" dirty="0">
              <a:ln w="0"/>
              <a:solidFill>
                <a:srgbClr val="56C0A7"/>
              </a:solidFill>
              <a:latin typeface="Inter Light" panose="02000403000000020004" charset="0"/>
              <a:cs typeface="Inter Light" panose="02000403000000020004" charset="0"/>
            </a:endParaRPr>
          </a:p>
        </p:txBody>
      </p:sp>
      <p:pic>
        <p:nvPicPr>
          <p:cNvPr id="70659" name="Graphic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5128"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6509385" y="6024880"/>
            <a:ext cx="12261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8"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055" y="52816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p:cNvSpPr txBox="1">
            <a:spLocks noChangeArrowheads="1"/>
          </p:cNvSpPr>
          <p:nvPr/>
        </p:nvSpPr>
        <p:spPr bwMode="auto">
          <a:xfrm>
            <a:off x="5191125" y="6024880"/>
            <a:ext cx="1199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Stream</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0" name="Rectangle 49"/>
          <p:cNvSpPr/>
          <p:nvPr/>
        </p:nvSpPr>
        <p:spPr>
          <a:xfrm>
            <a:off x="5066665" y="2828290"/>
            <a:ext cx="2898775" cy="1722120"/>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A165FF"/>
                </a:solidFill>
                <a:latin typeface="Inter Light" panose="02000403000000020004" charset="0"/>
                <a:cs typeface="Inter Light" panose="02000403000000020004" charset="0"/>
              </a:rPr>
              <a:t>R</a:t>
            </a:r>
            <a:r>
              <a:rPr lang="en-US" sz="1200" dirty="0">
                <a:solidFill>
                  <a:srgbClr val="A165FF"/>
                </a:solidFill>
                <a:latin typeface="Inter Light" panose="02000403000000020004" charset="0"/>
                <a:cs typeface="Inter Light" panose="02000403000000020004" charset="0"/>
              </a:rPr>
              <a:t>esearch and </a:t>
            </a:r>
            <a:r>
              <a:rPr lang="pt-PT" altLang="en-US" sz="1200" dirty="0">
                <a:solidFill>
                  <a:srgbClr val="A165FF"/>
                </a:solidFill>
                <a:latin typeface="Inter Light" panose="02000403000000020004" charset="0"/>
                <a:cs typeface="Inter Light" panose="02000403000000020004" charset="0"/>
              </a:rPr>
              <a:t>A</a:t>
            </a:r>
            <a:r>
              <a:rPr lang="en-US" sz="1200" dirty="0">
                <a:solidFill>
                  <a:srgbClr val="A165FF"/>
                </a:solidFill>
                <a:latin typeface="Inter Light" panose="02000403000000020004" charset="0"/>
                <a:cs typeface="Inter Light" panose="02000403000000020004" charset="0"/>
              </a:rPr>
              <a:t>nalysis</a:t>
            </a:r>
            <a:endParaRPr lang="en-US" sz="1200" dirty="0">
              <a:solidFill>
                <a:srgbClr val="A165FF"/>
              </a:solidFill>
              <a:latin typeface="Inter Light" panose="02000403000000020004" charset="0"/>
              <a:cs typeface="Inter Light" panose="02000403000000020004" charset="0"/>
            </a:endParaRPr>
          </a:p>
        </p:txBody>
      </p:sp>
      <p:sp>
        <p:nvSpPr>
          <p:cNvPr id="41" name="Rectangle 57"/>
          <p:cNvSpPr/>
          <p:nvPr/>
        </p:nvSpPr>
        <p:spPr>
          <a:xfrm>
            <a:off x="3446780" y="808355"/>
            <a:ext cx="1911350" cy="1587500"/>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Authentication</a:t>
            </a:r>
            <a:endParaRPr lang="en-US" sz="1200" dirty="0">
              <a:solidFill>
                <a:srgbClr val="FF515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rgbClr val="FF5151"/>
                </a:solidFill>
                <a:latin typeface="Inter Light" panose="02000403000000020004" charset="0"/>
                <a:cs typeface="Inter Light" panose="02000403000000020004" charset="0"/>
              </a:rPr>
              <a:t>and Authorization</a:t>
            </a:r>
            <a:endParaRPr lang="en-US" sz="1200" dirty="0">
              <a:solidFill>
                <a:srgbClr val="FF5151"/>
              </a:solidFill>
              <a:latin typeface="Inter Light" panose="02000403000000020004" charset="0"/>
              <a:cs typeface="Inter Light" panose="02000403000000020004" charset="0"/>
            </a:endParaRPr>
          </a:p>
        </p:txBody>
      </p:sp>
      <p:pic>
        <p:nvPicPr>
          <p:cNvPr id="163844" name="Graphic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250" y="13239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646170" y="2073910"/>
            <a:ext cx="15309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Rectangle 49"/>
          <p:cNvSpPr/>
          <p:nvPr/>
        </p:nvSpPr>
        <p:spPr>
          <a:xfrm>
            <a:off x="5463540" y="799465"/>
            <a:ext cx="2499995" cy="18319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Serverless Deployment</a:t>
            </a:r>
            <a:endParaRPr lang="en-US" sz="1200" dirty="0">
              <a:solidFill>
                <a:schemeClr val="bg1"/>
              </a:solidFill>
              <a:latin typeface="Inter Light" panose="02000403000000020004" charset="0"/>
              <a:cs typeface="Inter Light" panose="02000403000000020004" charset="0"/>
            </a:endParaRPr>
          </a:p>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Frameworks</a:t>
            </a:r>
            <a:endParaRPr lang="en-US" sz="1200" dirty="0">
              <a:solidFill>
                <a:schemeClr val="bg1"/>
              </a:solidFill>
              <a:latin typeface="Inter Light" panose="02000403000000020004" charset="0"/>
              <a:cs typeface="Inter Light" panose="02000403000000020004" charset="0"/>
            </a:endParaRPr>
          </a:p>
        </p:txBody>
      </p:sp>
      <p:pic>
        <p:nvPicPr>
          <p:cNvPr id="113666" name="Graphic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5965" y="1260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Box 11"/>
          <p:cNvSpPr txBox="1">
            <a:spLocks noChangeArrowheads="1"/>
          </p:cNvSpPr>
          <p:nvPr/>
        </p:nvSpPr>
        <p:spPr bwMode="auto">
          <a:xfrm>
            <a:off x="6750685" y="2027555"/>
            <a:ext cx="14319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CDK</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5" name="Graphic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2589" y="12604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2"/>
          <p:cNvSpPr txBox="1">
            <a:spLocks noChangeArrowheads="1"/>
          </p:cNvSpPr>
          <p:nvPr/>
        </p:nvSpPr>
        <p:spPr bwMode="auto">
          <a:xfrm>
            <a:off x="5375275" y="2022475"/>
            <a:ext cx="167513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 name="Rectangles 8"/>
          <p:cNvSpPr/>
          <p:nvPr/>
        </p:nvSpPr>
        <p:spPr>
          <a:xfrm>
            <a:off x="368935" y="575310"/>
            <a:ext cx="346557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Rectangles 3"/>
          <p:cNvSpPr/>
          <p:nvPr/>
        </p:nvSpPr>
        <p:spPr>
          <a:xfrm>
            <a:off x="292100" y="81280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459480" y="81788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476875" y="80835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8218170" y="78803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301625" y="27000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280035" y="465582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5081905" y="284353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5080000" y="481520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s 48"/>
          <p:cNvSpPr/>
          <p:nvPr/>
        </p:nvSpPr>
        <p:spPr>
          <a:xfrm>
            <a:off x="8220710" y="2896870"/>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8218170" y="4819015"/>
            <a:ext cx="406400" cy="374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Text Box 52"/>
          <p:cNvSpPr txBox="1"/>
          <p:nvPr/>
        </p:nvSpPr>
        <p:spPr>
          <a:xfrm>
            <a:off x="300355" y="801370"/>
            <a:ext cx="398780" cy="368300"/>
          </a:xfrm>
          <a:prstGeom prst="rect">
            <a:avLst/>
          </a:prstGeom>
          <a:noFill/>
        </p:spPr>
        <p:txBody>
          <a:bodyPr wrap="square" rtlCol="0">
            <a:spAutoFit/>
          </a:bodyPr>
          <a:p>
            <a:r>
              <a:rPr lang="pt-PT" altLang="en-US" b="1">
                <a:solidFill>
                  <a:srgbClr val="D34BD9"/>
                </a:solidFill>
              </a:rPr>
              <a:t>1</a:t>
            </a:r>
            <a:endParaRPr lang="pt-PT" altLang="en-US" b="1">
              <a:solidFill>
                <a:srgbClr val="D34BD9"/>
              </a:solidFill>
            </a:endParaRPr>
          </a:p>
        </p:txBody>
      </p:sp>
      <p:sp>
        <p:nvSpPr>
          <p:cNvPr id="54" name="Text Box 53"/>
          <p:cNvSpPr txBox="1"/>
          <p:nvPr/>
        </p:nvSpPr>
        <p:spPr>
          <a:xfrm>
            <a:off x="3469640" y="823595"/>
            <a:ext cx="398780" cy="368300"/>
          </a:xfrm>
          <a:prstGeom prst="rect">
            <a:avLst/>
          </a:prstGeom>
          <a:noFill/>
        </p:spPr>
        <p:txBody>
          <a:bodyPr wrap="square" rtlCol="0">
            <a:spAutoFit/>
          </a:bodyPr>
          <a:p>
            <a:r>
              <a:rPr lang="pt-PT" altLang="en-US" b="1">
                <a:solidFill>
                  <a:srgbClr val="D34BD9"/>
                </a:solidFill>
              </a:rPr>
              <a:t>2</a:t>
            </a:r>
            <a:endParaRPr lang="pt-PT" altLang="en-US" b="1">
              <a:solidFill>
                <a:srgbClr val="D34BD9"/>
              </a:solidFill>
            </a:endParaRPr>
          </a:p>
        </p:txBody>
      </p:sp>
      <p:sp>
        <p:nvSpPr>
          <p:cNvPr id="55" name="Text Box 54"/>
          <p:cNvSpPr txBox="1"/>
          <p:nvPr/>
        </p:nvSpPr>
        <p:spPr>
          <a:xfrm>
            <a:off x="5484495" y="817880"/>
            <a:ext cx="398780" cy="368300"/>
          </a:xfrm>
          <a:prstGeom prst="rect">
            <a:avLst/>
          </a:prstGeom>
          <a:noFill/>
        </p:spPr>
        <p:txBody>
          <a:bodyPr wrap="square" rtlCol="0">
            <a:spAutoFit/>
          </a:bodyPr>
          <a:p>
            <a:r>
              <a:rPr lang="pt-PT" altLang="en-US" b="1">
                <a:solidFill>
                  <a:srgbClr val="D34BD9"/>
                </a:solidFill>
              </a:rPr>
              <a:t>3</a:t>
            </a:r>
            <a:endParaRPr lang="pt-PT" altLang="en-US" b="1">
              <a:solidFill>
                <a:srgbClr val="D34BD9"/>
              </a:solidFill>
            </a:endParaRPr>
          </a:p>
        </p:txBody>
      </p:sp>
      <p:sp>
        <p:nvSpPr>
          <p:cNvPr id="59" name="Text Box 58"/>
          <p:cNvSpPr txBox="1"/>
          <p:nvPr/>
        </p:nvSpPr>
        <p:spPr>
          <a:xfrm>
            <a:off x="8237220" y="774700"/>
            <a:ext cx="398780" cy="368300"/>
          </a:xfrm>
          <a:prstGeom prst="rect">
            <a:avLst/>
          </a:prstGeom>
          <a:noFill/>
        </p:spPr>
        <p:txBody>
          <a:bodyPr wrap="square" rtlCol="0">
            <a:spAutoFit/>
          </a:bodyPr>
          <a:p>
            <a:r>
              <a:rPr lang="pt-PT" altLang="en-US" b="1">
                <a:solidFill>
                  <a:srgbClr val="D34BD9"/>
                </a:solidFill>
              </a:rPr>
              <a:t>4</a:t>
            </a:r>
            <a:endParaRPr lang="pt-PT" altLang="en-US" b="1">
              <a:solidFill>
                <a:srgbClr val="D34BD9"/>
              </a:solidFill>
            </a:endParaRPr>
          </a:p>
        </p:txBody>
      </p:sp>
      <p:sp>
        <p:nvSpPr>
          <p:cNvPr id="60" name="Text Box 59"/>
          <p:cNvSpPr txBox="1"/>
          <p:nvPr/>
        </p:nvSpPr>
        <p:spPr>
          <a:xfrm>
            <a:off x="307340" y="2721610"/>
            <a:ext cx="398780" cy="368300"/>
          </a:xfrm>
          <a:prstGeom prst="rect">
            <a:avLst/>
          </a:prstGeom>
          <a:noFill/>
        </p:spPr>
        <p:txBody>
          <a:bodyPr wrap="square" rtlCol="0">
            <a:spAutoFit/>
          </a:bodyPr>
          <a:p>
            <a:r>
              <a:rPr lang="pt-PT" altLang="en-US" b="1">
                <a:solidFill>
                  <a:srgbClr val="D34BD9"/>
                </a:solidFill>
              </a:rPr>
              <a:t>5</a:t>
            </a:r>
            <a:endParaRPr lang="pt-PT" altLang="en-US" b="1">
              <a:solidFill>
                <a:srgbClr val="D34BD9"/>
              </a:solidFill>
            </a:endParaRPr>
          </a:p>
        </p:txBody>
      </p:sp>
      <p:sp>
        <p:nvSpPr>
          <p:cNvPr id="61" name="Text Box 60"/>
          <p:cNvSpPr txBox="1"/>
          <p:nvPr/>
        </p:nvSpPr>
        <p:spPr>
          <a:xfrm>
            <a:off x="5089525" y="2872105"/>
            <a:ext cx="398780" cy="368300"/>
          </a:xfrm>
          <a:prstGeom prst="rect">
            <a:avLst/>
          </a:prstGeom>
          <a:noFill/>
        </p:spPr>
        <p:txBody>
          <a:bodyPr wrap="square" rtlCol="0">
            <a:spAutoFit/>
          </a:bodyPr>
          <a:p>
            <a:r>
              <a:rPr lang="pt-PT" altLang="en-US" b="1">
                <a:solidFill>
                  <a:srgbClr val="D34BD9"/>
                </a:solidFill>
              </a:rPr>
              <a:t>6</a:t>
            </a:r>
            <a:endParaRPr lang="pt-PT" altLang="en-US" b="1">
              <a:solidFill>
                <a:srgbClr val="D34BD9"/>
              </a:solidFill>
            </a:endParaRPr>
          </a:p>
        </p:txBody>
      </p:sp>
      <p:sp>
        <p:nvSpPr>
          <p:cNvPr id="62" name="Text Box 61"/>
          <p:cNvSpPr txBox="1"/>
          <p:nvPr/>
        </p:nvSpPr>
        <p:spPr>
          <a:xfrm>
            <a:off x="8237220" y="2896870"/>
            <a:ext cx="398780" cy="368300"/>
          </a:xfrm>
          <a:prstGeom prst="rect">
            <a:avLst/>
          </a:prstGeom>
          <a:noFill/>
        </p:spPr>
        <p:txBody>
          <a:bodyPr wrap="square" rtlCol="0">
            <a:spAutoFit/>
          </a:bodyPr>
          <a:p>
            <a:r>
              <a:rPr lang="pt-PT" altLang="en-US" b="1">
                <a:solidFill>
                  <a:srgbClr val="D34BD9"/>
                </a:solidFill>
              </a:rPr>
              <a:t>7</a:t>
            </a:r>
            <a:endParaRPr lang="pt-PT" altLang="en-US" b="1">
              <a:solidFill>
                <a:srgbClr val="D34BD9"/>
              </a:solidFill>
            </a:endParaRPr>
          </a:p>
        </p:txBody>
      </p:sp>
      <p:sp>
        <p:nvSpPr>
          <p:cNvPr id="63" name="Text Box 62"/>
          <p:cNvSpPr txBox="1"/>
          <p:nvPr/>
        </p:nvSpPr>
        <p:spPr>
          <a:xfrm>
            <a:off x="309245" y="4661535"/>
            <a:ext cx="398780" cy="368300"/>
          </a:xfrm>
          <a:prstGeom prst="rect">
            <a:avLst/>
          </a:prstGeom>
          <a:noFill/>
        </p:spPr>
        <p:txBody>
          <a:bodyPr wrap="square" rtlCol="0">
            <a:spAutoFit/>
          </a:bodyPr>
          <a:p>
            <a:r>
              <a:rPr lang="pt-PT" altLang="en-US" b="1">
                <a:solidFill>
                  <a:srgbClr val="D34BD9"/>
                </a:solidFill>
              </a:rPr>
              <a:t>8</a:t>
            </a:r>
            <a:endParaRPr lang="pt-PT" altLang="en-US" b="1">
              <a:solidFill>
                <a:srgbClr val="D34BD9"/>
              </a:solidFill>
            </a:endParaRPr>
          </a:p>
        </p:txBody>
      </p:sp>
      <p:sp>
        <p:nvSpPr>
          <p:cNvPr id="64" name="Text Box 63"/>
          <p:cNvSpPr txBox="1"/>
          <p:nvPr/>
        </p:nvSpPr>
        <p:spPr>
          <a:xfrm>
            <a:off x="5106670" y="4815205"/>
            <a:ext cx="398780" cy="368300"/>
          </a:xfrm>
          <a:prstGeom prst="rect">
            <a:avLst/>
          </a:prstGeom>
          <a:noFill/>
        </p:spPr>
        <p:txBody>
          <a:bodyPr wrap="square" rtlCol="0">
            <a:spAutoFit/>
          </a:bodyPr>
          <a:p>
            <a:r>
              <a:rPr lang="pt-PT" altLang="en-US" b="1">
                <a:solidFill>
                  <a:srgbClr val="D34BD9"/>
                </a:solidFill>
              </a:rPr>
              <a:t>9</a:t>
            </a:r>
            <a:endParaRPr lang="pt-PT" altLang="en-US" b="1">
              <a:solidFill>
                <a:srgbClr val="D34BD9"/>
              </a:solidFill>
            </a:endParaRPr>
          </a:p>
        </p:txBody>
      </p:sp>
      <p:sp>
        <p:nvSpPr>
          <p:cNvPr id="65" name="Text Box 64"/>
          <p:cNvSpPr txBox="1"/>
          <p:nvPr/>
        </p:nvSpPr>
        <p:spPr>
          <a:xfrm>
            <a:off x="8168640" y="4817110"/>
            <a:ext cx="523875" cy="368300"/>
          </a:xfrm>
          <a:prstGeom prst="rect">
            <a:avLst/>
          </a:prstGeom>
          <a:noFill/>
        </p:spPr>
        <p:txBody>
          <a:bodyPr wrap="square" rtlCol="0">
            <a:spAutoFit/>
          </a:bodyPr>
          <a:p>
            <a:r>
              <a:rPr lang="pt-PT" altLang="en-US" b="1">
                <a:solidFill>
                  <a:srgbClr val="D34BD9"/>
                </a:solidFill>
              </a:rPr>
              <a:t>10</a:t>
            </a:r>
            <a:endParaRPr lang="pt-PT" altLang="en-US" b="1">
              <a:solidFill>
                <a:srgbClr val="D34BD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2766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88905" y="358140"/>
            <a:ext cx="1487805" cy="685800"/>
          </a:xfrm>
          <a:prstGeom prst="rect">
            <a:avLst/>
          </a:prstGeom>
        </p:spPr>
      </p:pic>
      <p:sp>
        <p:nvSpPr>
          <p:cNvPr id="3" name="Text Box 2"/>
          <p:cNvSpPr txBox="1"/>
          <p:nvPr/>
        </p:nvSpPr>
        <p:spPr>
          <a:xfrm>
            <a:off x="440055" y="1043940"/>
            <a:ext cx="10989945" cy="629920"/>
          </a:xfrm>
          <a:prstGeom prst="rect">
            <a:avLst/>
          </a:prstGeom>
          <a:noFill/>
        </p:spPr>
        <p:txBody>
          <a:bodyPr wrap="square" rtlCol="0" anchor="t">
            <a:spAutoFit/>
          </a:bodyPr>
          <a:p>
            <a:pPr eaLnBrk="1" hangingPunct="1">
              <a:lnSpc>
                <a:spcPts val="2100"/>
              </a:lnSpc>
            </a:pPr>
            <a:r>
              <a:rPr lang="en-US" sz="1600">
                <a:solidFill>
                  <a:schemeClr val="bg1"/>
                </a:solidFill>
                <a:sym typeface="+mn-ea"/>
              </a:rPr>
              <a:t>When starting designing, and building serverless function, you might wonder how to deploy your function into the cloud. With AWS, there are some ways we can deploy, test and invoke your function:</a:t>
            </a:r>
            <a:endParaRPr lang="en-US" sz="1600">
              <a:solidFill>
                <a:schemeClr val="bg1"/>
              </a:solidFill>
              <a:sym typeface="+mn-ea"/>
            </a:endParaRPr>
          </a:p>
        </p:txBody>
      </p:sp>
      <p:sp>
        <p:nvSpPr>
          <p:cNvPr id="5" name="Text Box 4"/>
          <p:cNvSpPr txBox="1"/>
          <p:nvPr/>
        </p:nvSpPr>
        <p:spPr>
          <a:xfrm>
            <a:off x="492760" y="1875155"/>
            <a:ext cx="10255250" cy="4669155"/>
          </a:xfrm>
          <a:prstGeom prst="rect">
            <a:avLst/>
          </a:prstGeom>
          <a:noFill/>
        </p:spPr>
        <p:txBody>
          <a:bodyPr wrap="square" rtlCol="0" anchor="t">
            <a:spAutoFit/>
          </a:bodyPr>
          <a:p>
            <a:pPr algn="l">
              <a:lnSpc>
                <a:spcPts val="2100"/>
              </a:lnSpc>
              <a:buClrTx/>
              <a:buSzTx/>
              <a:buFontTx/>
            </a:pPr>
            <a:r>
              <a:rPr lang="pt-PT" altLang="en-US" sz="1600" b="1">
                <a:solidFill>
                  <a:schemeClr val="bg1"/>
                </a:solidFill>
              </a:rPr>
              <a:t>		</a:t>
            </a:r>
            <a:r>
              <a:rPr lang="en-US" sz="1600" b="1">
                <a:solidFill>
                  <a:schemeClr val="bg1"/>
                </a:solidFill>
              </a:rPr>
              <a:t>Using the AWS Console Management</a:t>
            </a:r>
            <a:r>
              <a:rPr lang="en-US" sz="1600">
                <a:solidFill>
                  <a:schemeClr val="bg1"/>
                </a:solidFill>
              </a:rPr>
              <a:t>: we can create lambda function, upload </a:t>
            </a:r>
            <a:r>
              <a:rPr lang="pt-PT" altLang="en-US" sz="1600">
                <a:solidFill>
                  <a:schemeClr val="bg1"/>
                </a:solidFill>
              </a:rPr>
              <a:t>			</a:t>
            </a:r>
            <a:r>
              <a:rPr lang="en-US" sz="1600">
                <a:solidFill>
                  <a:schemeClr val="bg1"/>
                </a:solidFill>
              </a:rPr>
              <a:t>code, add triggers, and test your Lambda function manually. You might use this way </a:t>
            </a:r>
            <a:r>
              <a:rPr lang="pt-PT" altLang="en-US" sz="1600">
                <a:solidFill>
                  <a:schemeClr val="bg1"/>
                </a:solidFill>
              </a:rPr>
              <a:t>			</a:t>
            </a:r>
            <a:r>
              <a:rPr lang="en-US" sz="1600">
                <a:solidFill>
                  <a:schemeClr val="bg1"/>
                </a:solidFill>
              </a:rPr>
              <a:t>when first.</a:t>
            </a:r>
            <a:endParaRPr lang="en-US" sz="1600">
              <a:solidFill>
                <a:schemeClr val="bg1"/>
              </a:solidFill>
            </a:endParaRPr>
          </a:p>
          <a:p>
            <a:pPr algn="l">
              <a:lnSpc>
                <a:spcPts val="2100"/>
              </a:lnSpc>
              <a:buClrTx/>
              <a:buSzTx/>
              <a:buFontTx/>
            </a:pPr>
            <a:endParaRPr lang="en-US" sz="1600">
              <a:solidFill>
                <a:schemeClr val="bg1"/>
              </a:solidFill>
            </a:endParaRPr>
          </a:p>
          <a:p>
            <a:pPr algn="l">
              <a:lnSpc>
                <a:spcPts val="2100"/>
              </a:lnSpc>
              <a:buClrTx/>
              <a:buSzTx/>
              <a:buFontTx/>
            </a:pPr>
            <a:r>
              <a:rPr lang="pt-PT" altLang="en-US" sz="1600" b="1">
                <a:solidFill>
                  <a:schemeClr val="bg1"/>
                </a:solidFill>
              </a:rPr>
              <a:t>		</a:t>
            </a:r>
            <a:r>
              <a:rPr lang="en-US" sz="1600" b="1">
                <a:solidFill>
                  <a:schemeClr val="bg1"/>
                </a:solidFill>
              </a:rPr>
              <a:t>AWS CLI</a:t>
            </a:r>
            <a:r>
              <a:rPr lang="en-US" sz="1600">
                <a:solidFill>
                  <a:schemeClr val="bg1"/>
                </a:solidFill>
              </a:rPr>
              <a:t>: you also can use AWS Lambda CLI to create, deploy, invoke, manage, monitor </a:t>
            </a:r>
            <a:r>
              <a:rPr lang="pt-PT" altLang="en-US" sz="1600">
                <a:solidFill>
                  <a:schemeClr val="bg1"/>
                </a:solidFill>
              </a:rPr>
              <a:t>		</a:t>
            </a:r>
            <a:r>
              <a:rPr lang="en-US" sz="1600">
                <a:solidFill>
                  <a:schemeClr val="bg1"/>
                </a:solidFill>
              </a:rPr>
              <a:t>your Lambda function. You can use existing commands to deploy and test your Lambda </a:t>
            </a:r>
            <a:r>
              <a:rPr lang="pt-PT" altLang="en-US" sz="1600">
                <a:solidFill>
                  <a:schemeClr val="bg1"/>
                </a:solidFill>
              </a:rPr>
              <a:t>			</a:t>
            </a:r>
            <a:r>
              <a:rPr lang="en-US" sz="1600">
                <a:solidFill>
                  <a:schemeClr val="bg1"/>
                </a:solidFill>
              </a:rPr>
              <a:t>function automatically without manual process. But this isn’t good for production and </a:t>
            </a:r>
            <a:r>
              <a:rPr lang="pt-PT" altLang="en-US" sz="1600">
                <a:solidFill>
                  <a:schemeClr val="bg1"/>
                </a:solidFill>
              </a:rPr>
              <a:t>			</a:t>
            </a:r>
            <a:r>
              <a:rPr lang="en-US" sz="1600">
                <a:solidFill>
                  <a:schemeClr val="bg1"/>
                </a:solidFill>
              </a:rPr>
              <a:t>large project.</a:t>
            </a:r>
            <a:endParaRPr 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2" action="ppaction://hlinkfile"/>
              </a:rPr>
              <a:t>AWS Serverless Application Model (AWS SAM)</a:t>
            </a:r>
            <a:r>
              <a:rPr lang="pt-PT" altLang="en-US" sz="1600">
                <a:solidFill>
                  <a:schemeClr val="bg1"/>
                </a:solidFill>
              </a:rPr>
              <a:t> is an open-source framework 			for building serverless applications. It provides shorthand syntax to express functions, 			APIs, databases, and event source mappings.</a:t>
            </a:r>
            <a:endParaRPr lang="pt-PT" altLang="en-US" sz="1600">
              <a:solidFill>
                <a:schemeClr val="bg1"/>
              </a:solidFill>
            </a:endParaRPr>
          </a:p>
          <a:p>
            <a:pPr algn="l">
              <a:lnSpc>
                <a:spcPts val="2100"/>
              </a:lnSpc>
              <a:buClrTx/>
              <a:buSzTx/>
              <a:buFontTx/>
            </a:pPr>
            <a:endParaRPr lang="pt-PT" altLang="en-US" sz="1600">
              <a:solidFill>
                <a:schemeClr val="bg1"/>
              </a:solidFill>
            </a:endParaRPr>
          </a:p>
          <a:p>
            <a:pPr algn="l">
              <a:lnSpc>
                <a:spcPts val="2100"/>
              </a:lnSpc>
              <a:buClrTx/>
              <a:buSzTx/>
              <a:buFontTx/>
            </a:pPr>
            <a:r>
              <a:rPr lang="pt-PT" altLang="en-US" sz="1600" b="1">
                <a:solidFill>
                  <a:schemeClr val="bg1"/>
                </a:solidFill>
              </a:rPr>
              <a:t>		</a:t>
            </a:r>
            <a:r>
              <a:rPr lang="pt-PT" altLang="en-US" sz="1600" b="1">
                <a:solidFill>
                  <a:schemeClr val="bg1"/>
                </a:solidFill>
                <a:hlinkClick r:id="rId3" action="ppaction://hlinkfile"/>
              </a:rPr>
              <a:t>AWS Cloud Development Kit (AWS CDK)</a:t>
            </a:r>
            <a:r>
              <a:rPr lang="pt-PT" altLang="en-US" sz="1600">
                <a:solidFill>
                  <a:schemeClr val="bg1"/>
                </a:solidFill>
              </a:rPr>
              <a:t> is an open source software 				development framework to define your cloud application resources using familiar 			programming languages.</a:t>
            </a:r>
            <a:endParaRPr lang="pt-PT" altLang="en-US" sz="1600">
              <a:solidFill>
                <a:schemeClr val="bg1"/>
              </a:solidFill>
            </a:endParaRPr>
          </a:p>
          <a:p>
            <a:pPr algn="l">
              <a:lnSpc>
                <a:spcPts val="2100"/>
              </a:lnSpc>
              <a:buClrTx/>
              <a:buSzTx/>
              <a:buFontTx/>
            </a:pPr>
            <a:endParaRPr lang="pt-PT" altLang="en-US" sz="1600">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32435"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Graphic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5450205"/>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679450" y="4375150"/>
            <a:ext cx="546735" cy="777875"/>
          </a:xfrm>
          <a:prstGeom prst="rect">
            <a:avLst/>
          </a:prstGeom>
        </p:spPr>
      </p:pic>
      <p:pic>
        <p:nvPicPr>
          <p:cNvPr id="9"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3073400"/>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83" y="1874838"/>
            <a:ext cx="667512"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5440" y="20135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How to build, run and deploy?</a:t>
            </a:r>
            <a:endParaRPr lang="en-US" sz="2000" b="1">
              <a:solidFill>
                <a:schemeClr val="bg1"/>
              </a:solidFill>
            </a:endParaRPr>
          </a:p>
        </p:txBody>
      </p:sp>
      <p:pic>
        <p:nvPicPr>
          <p:cNvPr id="4" name="Picture 3"/>
          <p:cNvPicPr>
            <a:picLocks noChangeAspect="1"/>
          </p:cNvPicPr>
          <p:nvPr/>
        </p:nvPicPr>
        <p:blipFill>
          <a:blip r:embed="rId1"/>
          <a:stretch>
            <a:fillRect/>
          </a:stretch>
        </p:blipFill>
        <p:spPr>
          <a:xfrm>
            <a:off x="10273030" y="86360"/>
            <a:ext cx="1845310" cy="850265"/>
          </a:xfrm>
          <a:prstGeom prst="rect">
            <a:avLst/>
          </a:prstGeom>
        </p:spPr>
      </p:pic>
      <p:sp>
        <p:nvSpPr>
          <p:cNvPr id="5" name="Text Box 4"/>
          <p:cNvSpPr txBox="1"/>
          <p:nvPr/>
        </p:nvSpPr>
        <p:spPr>
          <a:xfrm>
            <a:off x="440690" y="635000"/>
            <a:ext cx="10255250" cy="5477510"/>
          </a:xfrm>
          <a:prstGeom prst="rect">
            <a:avLst/>
          </a:prstGeom>
          <a:noFill/>
        </p:spPr>
        <p:txBody>
          <a:bodyPr wrap="square" rtlCol="0" anchor="t">
            <a:spAutoFit/>
          </a:bodyPr>
          <a:p>
            <a:pPr algn="l">
              <a:lnSpc>
                <a:spcPts val="2100"/>
              </a:lnSpc>
              <a:buClrTx/>
              <a:buSzTx/>
              <a:buFontTx/>
            </a:pPr>
            <a:endParaRPr lang="pt-PT" altLang="en-US" sz="1600">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2" action="ppaction://hlinkfile"/>
              </a:rPr>
              <a:t>Serverless Framework</a:t>
            </a:r>
            <a:r>
              <a:rPr lang="pt-PT" altLang="en-US">
                <a:solidFill>
                  <a:schemeClr val="bg1"/>
                </a:solidFill>
              </a:rPr>
              <a:t> - The Serverless Framework consists of an open 			source CLI and a hosted dashboard. Together, they provide you with 				full serverless application lifecycle management.</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3" action="ppaction://hlinkfile"/>
              </a:rPr>
              <a:t>Chalice </a:t>
            </a:r>
            <a:r>
              <a:rPr lang="pt-PT" altLang="en-US">
                <a:solidFill>
                  <a:schemeClr val="bg1"/>
                </a:solidFill>
              </a:rPr>
              <a:t>is a framework for writing serverless apps in Python. It allows 				you to quickly create and deploy applications that use AWS Lambda.</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4" action="ppaction://hlinkfile"/>
              </a:rPr>
              <a:t>Arc.codes</a:t>
            </a:r>
            <a:r>
              <a:rPr lang="pt-PT" altLang="en-US">
                <a:solidFill>
                  <a:schemeClr val="bg1"/>
                </a:solidFill>
              </a:rPr>
              <a:t> provides everything you need to build massively scalable 				serverless apps with low code, clear and terse config, and zero 				ceremony.</a:t>
            </a: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endParaRPr lang="pt-PT" altLang="en-US">
              <a:solidFill>
                <a:schemeClr val="bg1"/>
              </a:solidFill>
            </a:endParaRPr>
          </a:p>
          <a:p>
            <a:pPr algn="l">
              <a:lnSpc>
                <a:spcPts val="2100"/>
              </a:lnSpc>
              <a:buClrTx/>
              <a:buSzTx/>
              <a:buFontTx/>
            </a:pPr>
            <a:r>
              <a:rPr lang="pt-PT" altLang="en-US">
                <a:solidFill>
                  <a:schemeClr val="bg1"/>
                </a:solidFill>
              </a:rPr>
              <a:t>			</a:t>
            </a:r>
            <a:r>
              <a:rPr lang="pt-PT" altLang="en-US">
                <a:solidFill>
                  <a:schemeClr val="bg1"/>
                </a:solidFill>
                <a:hlinkClick r:id="rId5" action="ppaction://hlinkfile"/>
              </a:rPr>
              <a:t>Claudia.js</a:t>
            </a:r>
            <a:r>
              <a:rPr lang="pt-PT" altLang="en-US">
                <a:solidFill>
                  <a:schemeClr val="bg1"/>
                </a:solidFill>
              </a:rPr>
              <a:t> makes it easy to deploy Node.js projects to AWS Lambda 				and API Gateway.</a:t>
            </a:r>
            <a:endParaRPr lang="pt-PT" altLang="en-US">
              <a:solidFill>
                <a:schemeClr val="bg1"/>
              </a:solidFill>
            </a:endParaRPr>
          </a:p>
        </p:txBody>
      </p:sp>
      <p:sp>
        <p:nvSpPr>
          <p:cNvPr id="16" name="Rectangles 15"/>
          <p:cNvSpPr/>
          <p:nvPr/>
        </p:nvSpPr>
        <p:spPr>
          <a:xfrm>
            <a:off x="1427480" y="6334125"/>
            <a:ext cx="1049401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1433195" y="6390005"/>
            <a:ext cx="10667365" cy="275590"/>
          </a:xfrm>
          <a:prstGeom prst="rect">
            <a:avLst/>
          </a:prstGeom>
          <a:noFill/>
        </p:spPr>
        <p:txBody>
          <a:bodyPr wrap="square" rtlCol="0" anchor="t">
            <a:spAutoFit/>
          </a:bodyPr>
          <a:p>
            <a:r>
              <a:rPr lang="en-US" sz="1200">
                <a:solidFill>
                  <a:schemeClr val="bg1"/>
                </a:solidFill>
              </a:rPr>
              <a:t>https://aws.amazon.com/serverless/getting-started/?nc=sn&amp;loc=2&amp;serverless.sort-by=item.additionalFields.createdDate&amp;serverless.sort-order=desc</a:t>
            </a:r>
            <a:endParaRPr lang="en-US" sz="1200">
              <a:solidFill>
                <a:schemeClr val="bg1"/>
              </a:solidFill>
            </a:endParaRPr>
          </a:p>
        </p:txBody>
      </p:sp>
      <p:sp>
        <p:nvSpPr>
          <p:cNvPr id="2" name="Rectangles 1"/>
          <p:cNvSpPr/>
          <p:nvPr/>
        </p:nvSpPr>
        <p:spPr>
          <a:xfrm>
            <a:off x="440690" y="635000"/>
            <a:ext cx="38404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3" name="Picture 2"/>
          <p:cNvPicPr>
            <a:picLocks noChangeAspect="1"/>
          </p:cNvPicPr>
          <p:nvPr/>
        </p:nvPicPr>
        <p:blipFill>
          <a:blip r:embed="rId6"/>
          <a:stretch>
            <a:fillRect/>
          </a:stretch>
        </p:blipFill>
        <p:spPr>
          <a:xfrm>
            <a:off x="509270" y="1228725"/>
            <a:ext cx="1571625" cy="238125"/>
          </a:xfrm>
          <a:prstGeom prst="rect">
            <a:avLst/>
          </a:prstGeom>
        </p:spPr>
      </p:pic>
      <p:pic>
        <p:nvPicPr>
          <p:cNvPr id="7" name="Picture 6"/>
          <p:cNvPicPr>
            <a:picLocks noChangeAspect="1"/>
          </p:cNvPicPr>
          <p:nvPr/>
        </p:nvPicPr>
        <p:blipFill>
          <a:blip r:embed="rId7"/>
          <a:stretch>
            <a:fillRect/>
          </a:stretch>
        </p:blipFill>
        <p:spPr>
          <a:xfrm>
            <a:off x="585470" y="3998595"/>
            <a:ext cx="1219200" cy="409575"/>
          </a:xfrm>
          <a:prstGeom prst="rect">
            <a:avLst/>
          </a:prstGeom>
        </p:spPr>
      </p:pic>
      <p:pic>
        <p:nvPicPr>
          <p:cNvPr id="8" name="Picture 7"/>
          <p:cNvPicPr>
            <a:picLocks noChangeAspect="1"/>
          </p:cNvPicPr>
          <p:nvPr/>
        </p:nvPicPr>
        <p:blipFill>
          <a:blip r:embed="rId8"/>
          <a:stretch>
            <a:fillRect/>
          </a:stretch>
        </p:blipFill>
        <p:spPr>
          <a:xfrm>
            <a:off x="560070" y="5445125"/>
            <a:ext cx="1514475" cy="438150"/>
          </a:xfrm>
          <a:prstGeom prst="rect">
            <a:avLst/>
          </a:prstGeom>
        </p:spPr>
      </p:pic>
      <p:pic>
        <p:nvPicPr>
          <p:cNvPr id="9" name="Picture 8"/>
          <p:cNvPicPr>
            <a:picLocks noChangeAspect="1"/>
          </p:cNvPicPr>
          <p:nvPr/>
        </p:nvPicPr>
        <p:blipFill>
          <a:blip r:embed="rId9"/>
          <a:stretch>
            <a:fillRect/>
          </a:stretch>
        </p:blipFill>
        <p:spPr>
          <a:xfrm>
            <a:off x="572770" y="2568575"/>
            <a:ext cx="1685925" cy="3289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 y="-12700"/>
            <a:ext cx="12233275" cy="6864985"/>
          </a:xfrm>
          <a:prstGeom prst="rect">
            <a:avLst/>
          </a:prstGeom>
        </p:spPr>
      </p:pic>
      <p:sp>
        <p:nvSpPr>
          <p:cNvPr id="4" name="Rectangles 3"/>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2234248"/>
            <a:ext cx="447548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Storage</a:t>
            </a:r>
            <a:endParaRPr lang="pt-PT" altLang="en-US" sz="4800">
              <a:solidFill>
                <a:schemeClr val="bg1"/>
              </a:solidFill>
              <a:latin typeface="Swiss921 BT" panose="020B0806030502050204" charset="0"/>
              <a:cs typeface="Swiss921 BT" panose="020B0806030502050204" charset="0"/>
              <a:sym typeface="+mn-ea"/>
            </a:endParaRPr>
          </a:p>
        </p:txBody>
      </p:sp>
      <p:pic>
        <p:nvPicPr>
          <p:cNvPr id="173064" name="Graphic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11" y="2498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42255" y="6376670"/>
            <a:ext cx="6513195"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b="1">
                <a:solidFill>
                  <a:schemeClr val="bg1"/>
                </a:solidFill>
                <a:sym typeface="+mn-ea"/>
              </a:rPr>
              <a:t>Amazon S3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425440" y="6411595"/>
            <a:ext cx="6405880" cy="275590"/>
          </a:xfrm>
          <a:prstGeom prst="rect">
            <a:avLst/>
          </a:prstGeom>
          <a:noFill/>
        </p:spPr>
        <p:txBody>
          <a:bodyPr wrap="square" rtlCol="0" anchor="t">
            <a:spAutoFit/>
          </a:bodyPr>
          <a:p>
            <a:r>
              <a:rPr lang="en-US" sz="1200">
                <a:solidFill>
                  <a:schemeClr val="bg1"/>
                </a:solidFill>
              </a:rPr>
              <a:t>https://github.com/weder96/joinCommunity2023/blob/main/learning/09_S3/README.md</a:t>
            </a:r>
            <a:endParaRPr lang="en-US" sz="1200">
              <a:solidFill>
                <a:schemeClr val="bg1"/>
              </a:solidFill>
            </a:endParaRPr>
          </a:p>
        </p:txBody>
      </p:sp>
      <p:pic>
        <p:nvPicPr>
          <p:cNvPr id="173064" name="Graphic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87903" y="3960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9511665" y="4773295"/>
            <a:ext cx="15157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379095" y="821690"/>
            <a:ext cx="7788910" cy="5523865"/>
          </a:xfrm>
          <a:prstGeom prst="rect">
            <a:avLst/>
          </a:prstGeom>
        </p:spPr>
      </p:pic>
      <p:pic>
        <p:nvPicPr>
          <p:cNvPr id="4" name="Picture 3"/>
          <p:cNvPicPr>
            <a:picLocks noChangeAspect="1"/>
          </p:cNvPicPr>
          <p:nvPr/>
        </p:nvPicPr>
        <p:blipFill>
          <a:blip r:embed="rId3"/>
          <a:stretch>
            <a:fillRect/>
          </a:stretch>
        </p:blipFill>
        <p:spPr>
          <a:xfrm>
            <a:off x="9092565" y="887095"/>
            <a:ext cx="2216150" cy="2227580"/>
          </a:xfrm>
          <a:prstGeom prst="rect">
            <a:avLst/>
          </a:prstGeom>
        </p:spPr>
      </p:pic>
      <p:sp>
        <p:nvSpPr>
          <p:cNvPr id="7" name="Text Box 6"/>
          <p:cNvSpPr txBox="1"/>
          <p:nvPr/>
        </p:nvSpPr>
        <p:spPr>
          <a:xfrm>
            <a:off x="368935" y="6351270"/>
            <a:ext cx="4857750" cy="229870"/>
          </a:xfrm>
          <a:prstGeom prst="rect">
            <a:avLst/>
          </a:prstGeom>
          <a:noFill/>
        </p:spPr>
        <p:txBody>
          <a:bodyPr wrap="none" rtlCol="0">
            <a:spAutoFit/>
          </a:bodyPr>
          <a:p>
            <a:pPr algn="l"/>
            <a:r>
              <a:rPr lang="pt-PT" altLang="en-US" sz="900" b="1">
                <a:solidFill>
                  <a:schemeClr val="bg1"/>
                </a:solidFill>
              </a:rPr>
              <a:t>Figure: 1 - describe using CLI Commands handling Objects in S3 service.</a:t>
            </a:r>
            <a:endParaRPr lang="pt-PT" altLang="en-US" sz="900" b="1">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38735" y="-19050"/>
            <a:ext cx="12230735" cy="6816090"/>
          </a:xfrm>
          <a:prstGeom prst="rect">
            <a:avLst/>
          </a:prstGeom>
        </p:spPr>
      </p:pic>
      <p:sp>
        <p:nvSpPr>
          <p:cNvPr id="2" name="Rectangles 1"/>
          <p:cNvSpPr/>
          <p:nvPr/>
        </p:nvSpPr>
        <p:spPr>
          <a:xfrm>
            <a:off x="-38735" y="121285"/>
            <a:ext cx="4629785" cy="667575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309245" y="3270885"/>
            <a:ext cx="3956685"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Database</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 y="4505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83" y="4606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4508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p:nvPr/>
        </p:nvSpPr>
        <p:spPr>
          <a:xfrm>
            <a:off x="151130" y="1292860"/>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104456" name="TextBox 9"/>
          <p:cNvSpPr txBox="1">
            <a:spLocks noChangeArrowheads="1"/>
          </p:cNvSpPr>
          <p:nvPr/>
        </p:nvSpPr>
        <p:spPr bwMode="auto">
          <a:xfrm>
            <a:off x="1615440" y="129413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rPr>
              <a:t>Aurora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3069590" y="1314450"/>
            <a:ext cx="8909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a:solidFill>
                  <a:schemeClr val="bg1"/>
                </a:solidFill>
                <a:latin typeface="+mn-lt"/>
                <a:sym typeface="+mn-ea"/>
              </a:rPr>
              <a:t>Neptune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824220" y="6376670"/>
            <a:ext cx="603123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 Primary Key, Partition Key and Sort Key</a:t>
            </a:r>
            <a:endParaRPr lang="en-US" sz="2000" b="1">
              <a:solidFill>
                <a:schemeClr val="bg1"/>
              </a:solidFill>
              <a:sym typeface="+mn-ea"/>
            </a:endParaRPr>
          </a:p>
        </p:txBody>
      </p:sp>
      <p:sp>
        <p:nvSpPr>
          <p:cNvPr id="2" name="Text Box 1"/>
          <p:cNvSpPr txBox="1"/>
          <p:nvPr/>
        </p:nvSpPr>
        <p:spPr>
          <a:xfrm>
            <a:off x="457835" y="808990"/>
            <a:ext cx="8407400" cy="4523105"/>
          </a:xfrm>
          <a:prstGeom prst="rect">
            <a:avLst/>
          </a:prstGeom>
          <a:noFill/>
        </p:spPr>
        <p:txBody>
          <a:bodyPr wrap="square" rtlCol="0" anchor="t">
            <a:spAutoFit/>
          </a:bodyPr>
          <a:p>
            <a:pPr indent="0" algn="l">
              <a:buFont typeface="Arial" panose="02080604020202020204" pitchFamily="34" charset="0"/>
              <a:buNone/>
            </a:pPr>
            <a:r>
              <a:rPr sz="1600">
                <a:solidFill>
                  <a:schemeClr val="bg1"/>
                </a:solidFill>
              </a:rPr>
              <a:t>A primary key </a:t>
            </a:r>
            <a:r>
              <a:rPr sz="1600" b="1">
                <a:solidFill>
                  <a:schemeClr val="bg1"/>
                </a:solidFill>
              </a:rPr>
              <a:t>uniquely identifies</a:t>
            </a:r>
            <a:r>
              <a:rPr sz="1600">
                <a:solidFill>
                  <a:schemeClr val="bg1"/>
                </a:solidFill>
              </a:rPr>
              <a:t> each item in the table, so no</a:t>
            </a:r>
            <a:endParaRPr sz="1600">
              <a:solidFill>
                <a:schemeClr val="bg1"/>
              </a:solidFill>
            </a:endParaRPr>
          </a:p>
          <a:p>
            <a:pPr indent="0" algn="l">
              <a:buFont typeface="Arial" panose="02080604020202020204" pitchFamily="34" charset="0"/>
              <a:buNone/>
            </a:pPr>
            <a:r>
              <a:rPr sz="1600">
                <a:solidFill>
                  <a:schemeClr val="bg1"/>
                </a:solidFill>
              </a:rPr>
              <a:t>two items can have the same key. DynamoDB supports two</a:t>
            </a:r>
            <a:endParaRPr sz="1600">
              <a:solidFill>
                <a:schemeClr val="bg1"/>
              </a:solidFill>
            </a:endParaRPr>
          </a:p>
          <a:p>
            <a:pPr indent="0" algn="l">
              <a:buFont typeface="Arial" panose="02080604020202020204" pitchFamily="34" charset="0"/>
              <a:buNone/>
            </a:pPr>
            <a:r>
              <a:rPr sz="1600">
                <a:solidFill>
                  <a:schemeClr val="bg1"/>
                </a:solidFill>
              </a:rPr>
              <a:t>different kinds of primary keys:</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a:t>
            </a:r>
            <a:endParaRPr sz="1600">
              <a:solidFill>
                <a:schemeClr val="bg1"/>
              </a:solidFill>
            </a:endParaRPr>
          </a:p>
          <a:p>
            <a:pPr indent="0" algn="l">
              <a:buFont typeface="Arial" panose="02080604020202020204" pitchFamily="34" charset="0"/>
              <a:buNone/>
            </a:pPr>
            <a:r>
              <a:rPr lang="pt-PT" sz="1600">
                <a:solidFill>
                  <a:schemeClr val="bg1"/>
                </a:solidFill>
              </a:rPr>
              <a:t>    </a:t>
            </a:r>
            <a:r>
              <a:rPr sz="1600">
                <a:solidFill>
                  <a:schemeClr val="bg1"/>
                </a:solidFill>
              </a:rPr>
              <a:t>Partition key and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a:t>
            </a:r>
            <a:endParaRPr sz="1600" b="1">
              <a:solidFill>
                <a:schemeClr val="bg1"/>
              </a:solidFill>
            </a:endParaRPr>
          </a:p>
          <a:p>
            <a:pPr indent="0" algn="l">
              <a:buFont typeface="Arial" panose="02080604020202020204" pitchFamily="34" charset="0"/>
              <a:buNone/>
            </a:pPr>
            <a:r>
              <a:rPr sz="1600">
                <a:solidFill>
                  <a:schemeClr val="bg1"/>
                </a:solidFill>
              </a:rPr>
              <a:t>A simple primary key, composed of one attribute known as the</a:t>
            </a:r>
            <a:endParaRPr sz="1600">
              <a:solidFill>
                <a:schemeClr val="bg1"/>
              </a:solidFill>
            </a:endParaRPr>
          </a:p>
          <a:p>
            <a:pPr indent="0" algn="l">
              <a:buFont typeface="Arial" panose="02080604020202020204" pitchFamily="34" charset="0"/>
              <a:buNone/>
            </a:pPr>
            <a:r>
              <a:rPr sz="1600">
                <a:solidFill>
                  <a:schemeClr val="bg1"/>
                </a:solidFill>
              </a:rPr>
              <a:t>partition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b="1">
                <a:solidFill>
                  <a:schemeClr val="bg1"/>
                </a:solidFill>
              </a:rPr>
              <a:t>Partition key and Sort Key</a:t>
            </a:r>
            <a:endParaRPr sz="1600" b="1">
              <a:solidFill>
                <a:schemeClr val="bg1"/>
              </a:solidFill>
            </a:endParaRPr>
          </a:p>
          <a:p>
            <a:pPr indent="0" algn="l">
              <a:buFont typeface="Arial" panose="02080604020202020204" pitchFamily="34" charset="0"/>
              <a:buNone/>
            </a:pPr>
            <a:r>
              <a:rPr sz="1600">
                <a:solidFill>
                  <a:schemeClr val="bg1"/>
                </a:solidFill>
              </a:rPr>
              <a:t>It is Referred to as a composite primary key, this type of key is</a:t>
            </a:r>
            <a:endParaRPr sz="1600">
              <a:solidFill>
                <a:schemeClr val="bg1"/>
              </a:solidFill>
            </a:endParaRPr>
          </a:p>
          <a:p>
            <a:pPr indent="0" algn="l">
              <a:buFont typeface="Arial" panose="02080604020202020204" pitchFamily="34" charset="0"/>
              <a:buNone/>
            </a:pPr>
            <a:r>
              <a:rPr sz="1600">
                <a:solidFill>
                  <a:schemeClr val="bg1"/>
                </a:solidFill>
              </a:rPr>
              <a:t>composed of two attributes. The first attribute is the partition</a:t>
            </a:r>
            <a:endParaRPr sz="1600">
              <a:solidFill>
                <a:schemeClr val="bg1"/>
              </a:solidFill>
            </a:endParaRPr>
          </a:p>
          <a:p>
            <a:pPr indent="0" algn="l">
              <a:buFont typeface="Arial" panose="02080604020202020204" pitchFamily="34" charset="0"/>
              <a:buNone/>
            </a:pPr>
            <a:r>
              <a:rPr sz="1600">
                <a:solidFill>
                  <a:schemeClr val="bg1"/>
                </a:solidFill>
              </a:rPr>
              <a:t>key, and the second attribute is the sort key.</a:t>
            </a:r>
            <a:endParaRPr sz="1600">
              <a:solidFill>
                <a:schemeClr val="bg1"/>
              </a:solidFill>
            </a:endParaRPr>
          </a:p>
          <a:p>
            <a:pPr indent="0" algn="l">
              <a:buFont typeface="Arial" panose="02080604020202020204" pitchFamily="34" charset="0"/>
              <a:buNone/>
            </a:pPr>
            <a:endParaRPr sz="1600">
              <a:solidFill>
                <a:schemeClr val="bg1"/>
              </a:solidFill>
            </a:endParaRPr>
          </a:p>
          <a:p>
            <a:pPr indent="0" algn="l">
              <a:buFont typeface="Arial" panose="02080604020202020204" pitchFamily="34" charset="0"/>
              <a:buNone/>
            </a:pPr>
            <a:r>
              <a:rPr sz="1600">
                <a:solidFill>
                  <a:schemeClr val="bg1"/>
                </a:solidFill>
              </a:rPr>
              <a:t>DynamoDB uses the partition key value as input to an internal</a:t>
            </a:r>
            <a:endParaRPr sz="1600">
              <a:solidFill>
                <a:schemeClr val="bg1"/>
              </a:solidFill>
            </a:endParaRPr>
          </a:p>
          <a:p>
            <a:pPr indent="0" algn="l">
              <a:buFont typeface="Arial" panose="02080604020202020204" pitchFamily="34" charset="0"/>
              <a:buNone/>
            </a:pPr>
            <a:r>
              <a:rPr sz="1600">
                <a:solidFill>
                  <a:schemeClr val="bg1"/>
                </a:solidFill>
              </a:rPr>
              <a:t>hash function. A composite primary key gives you additional</a:t>
            </a:r>
            <a:endParaRPr sz="1600">
              <a:solidFill>
                <a:schemeClr val="bg1"/>
              </a:solidFill>
            </a:endParaRPr>
          </a:p>
          <a:p>
            <a:pPr indent="0" algn="l">
              <a:buFont typeface="Arial" panose="02080604020202020204" pitchFamily="34" charset="0"/>
              <a:buNone/>
            </a:pPr>
            <a:r>
              <a:rPr sz="1600">
                <a:solidFill>
                  <a:schemeClr val="bg1"/>
                </a:solidFill>
              </a:rPr>
              <a:t>flexibility when </a:t>
            </a:r>
            <a:r>
              <a:rPr sz="1600" b="1">
                <a:solidFill>
                  <a:schemeClr val="bg1"/>
                </a:solidFill>
              </a:rPr>
              <a:t>querying data</a:t>
            </a:r>
            <a:endParaRPr sz="1600" b="1">
              <a:solidFill>
                <a:schemeClr val="bg1"/>
              </a:solidFill>
            </a:endParaRPr>
          </a:p>
        </p:txBody>
      </p:sp>
      <p:sp>
        <p:nvSpPr>
          <p:cNvPr id="5" name="Rectangles 4"/>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4220" y="6409690"/>
            <a:ext cx="6062980" cy="275590"/>
          </a:xfrm>
          <a:prstGeom prst="rect">
            <a:avLst/>
          </a:prstGeom>
          <a:noFill/>
        </p:spPr>
        <p:txBody>
          <a:bodyPr wrap="square" rtlCol="0" anchor="t">
            <a:spAutoFit/>
          </a:bodyPr>
          <a:p>
            <a:r>
              <a:rPr lang="en-US" sz="1200">
                <a:solidFill>
                  <a:schemeClr val="bg1"/>
                </a:solidFill>
              </a:rPr>
              <a:t>https://aws.amazon.com/blogs/database/choosing-the-right-dynamodb-partition-key/</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95" y="58105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6838315" y="709930"/>
            <a:ext cx="4982210" cy="2764155"/>
          </a:xfrm>
          <a:prstGeom prst="rect">
            <a:avLst/>
          </a:prstGeom>
        </p:spPr>
      </p:pic>
      <p:pic>
        <p:nvPicPr>
          <p:cNvPr id="8" name="Picture 7"/>
          <p:cNvPicPr>
            <a:picLocks noChangeAspect="1"/>
          </p:cNvPicPr>
          <p:nvPr/>
        </p:nvPicPr>
        <p:blipFill>
          <a:blip r:embed="rId3"/>
          <a:stretch>
            <a:fillRect/>
          </a:stretch>
        </p:blipFill>
        <p:spPr>
          <a:xfrm>
            <a:off x="6798945" y="3839210"/>
            <a:ext cx="5073650" cy="2286000"/>
          </a:xfrm>
          <a:prstGeom prst="rect">
            <a:avLst/>
          </a:prstGeom>
        </p:spPr>
      </p:pic>
      <p:sp>
        <p:nvSpPr>
          <p:cNvPr id="4" name="Text Box 3"/>
          <p:cNvSpPr txBox="1"/>
          <p:nvPr/>
        </p:nvSpPr>
        <p:spPr>
          <a:xfrm>
            <a:off x="6757035" y="3494405"/>
            <a:ext cx="3526790" cy="229870"/>
          </a:xfrm>
          <a:prstGeom prst="rect">
            <a:avLst/>
          </a:prstGeom>
          <a:noFill/>
        </p:spPr>
        <p:txBody>
          <a:bodyPr wrap="none" rtlCol="0" anchor="t">
            <a:spAutoFit/>
          </a:bodyPr>
          <a:p>
            <a:r>
              <a:rPr lang="pt-PT" altLang="en-US" sz="900" b="1">
                <a:solidFill>
                  <a:schemeClr val="bg1"/>
                </a:solidFill>
                <a:sym typeface="+mn-ea"/>
              </a:rPr>
              <a:t>Figure: 1 - Partition Key and Sort Key (Primary key)</a:t>
            </a:r>
            <a:endParaRPr lang="en-US" sz="900"/>
          </a:p>
        </p:txBody>
      </p:sp>
      <p:sp>
        <p:nvSpPr>
          <p:cNvPr id="9" name="Text Box 8"/>
          <p:cNvSpPr txBox="1"/>
          <p:nvPr/>
        </p:nvSpPr>
        <p:spPr>
          <a:xfrm>
            <a:off x="6751955" y="6059805"/>
            <a:ext cx="3335655" cy="229870"/>
          </a:xfrm>
          <a:prstGeom prst="rect">
            <a:avLst/>
          </a:prstGeom>
          <a:noFill/>
        </p:spPr>
        <p:txBody>
          <a:bodyPr wrap="none" rtlCol="0" anchor="t">
            <a:spAutoFit/>
          </a:bodyPr>
          <a:p>
            <a:r>
              <a:rPr lang="pt-PT" altLang="en-US" sz="900" b="1">
                <a:solidFill>
                  <a:schemeClr val="bg1"/>
                </a:solidFill>
                <a:sym typeface="+mn-ea"/>
              </a:rPr>
              <a:t>Figure: 2 - Details table (Partition Key, Sort Key)</a:t>
            </a:r>
            <a:endParaRPr lang="en-US"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Python(Boto3)</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650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2"/>
          <a:stretch>
            <a:fillRect/>
          </a:stretch>
        </p:blipFill>
        <p:spPr>
          <a:xfrm>
            <a:off x="9246235" y="1231265"/>
            <a:ext cx="2139950" cy="2151380"/>
          </a:xfrm>
          <a:prstGeom prst="rect">
            <a:avLst/>
          </a:prstGeom>
        </p:spPr>
      </p:pic>
      <p:pic>
        <p:nvPicPr>
          <p:cNvPr id="2" name="Picture 1"/>
          <p:cNvPicPr>
            <a:picLocks noChangeAspect="1"/>
          </p:cNvPicPr>
          <p:nvPr/>
        </p:nvPicPr>
        <p:blipFill>
          <a:blip r:embed="rId3"/>
          <a:stretch>
            <a:fillRect/>
          </a:stretch>
        </p:blipFill>
        <p:spPr>
          <a:xfrm>
            <a:off x="440690" y="838200"/>
            <a:ext cx="7807960" cy="5415280"/>
          </a:xfrm>
          <a:prstGeom prst="rect">
            <a:avLst/>
          </a:prstGeom>
        </p:spPr>
      </p:pic>
      <p:sp>
        <p:nvSpPr>
          <p:cNvPr id="4" name="Rectangles 3"/>
          <p:cNvSpPr/>
          <p:nvPr/>
        </p:nvSpPr>
        <p:spPr>
          <a:xfrm>
            <a:off x="560705" y="4501515"/>
            <a:ext cx="2230755" cy="12979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591560" y="2780030"/>
            <a:ext cx="3912235" cy="34410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40690" y="6362065"/>
            <a:ext cx="4543425" cy="229870"/>
          </a:xfrm>
          <a:prstGeom prst="rect">
            <a:avLst/>
          </a:prstGeom>
          <a:noFill/>
        </p:spPr>
        <p:txBody>
          <a:bodyPr wrap="none" rtlCol="0" anchor="t">
            <a:spAutoFit/>
          </a:bodyPr>
          <a:p>
            <a:r>
              <a:rPr lang="pt-PT" altLang="en-US" sz="900" b="1">
                <a:solidFill>
                  <a:schemeClr val="bg1"/>
                </a:solidFill>
                <a:sym typeface="+mn-ea"/>
              </a:rPr>
              <a:t>Figure: 1 - Function Lambda (using Python 3.10), CRUD DynamoDB </a:t>
            </a:r>
            <a:endParaRPr lang="en-US" sz="900"/>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95475" y="-34290"/>
            <a:ext cx="10306050" cy="6791960"/>
          </a:xfrm>
          <a:prstGeom prst="rect">
            <a:avLst/>
          </a:prstGeom>
        </p:spPr>
      </p:pic>
      <p:sp>
        <p:nvSpPr>
          <p:cNvPr id="6" name="Rectangles 5"/>
          <p:cNvSpPr/>
          <p:nvPr/>
        </p:nvSpPr>
        <p:spPr>
          <a:xfrm>
            <a:off x="12065" y="-40005"/>
            <a:ext cx="519366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476885" y="51435"/>
            <a:ext cx="216344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dirty="0">
                <a:solidFill>
                  <a:schemeClr val="bg1"/>
                </a:solidFill>
              </a:rPr>
              <a:t>Agenda</a:t>
            </a:r>
            <a:endParaRPr lang="en-US" sz="2000" b="1" dirty="0">
              <a:solidFill>
                <a:schemeClr val="bg1"/>
              </a:solidFill>
            </a:endParaRPr>
          </a:p>
        </p:txBody>
      </p:sp>
      <p:sp>
        <p:nvSpPr>
          <p:cNvPr id="2" name="Text Box 1"/>
          <p:cNvSpPr txBox="1"/>
          <p:nvPr/>
        </p:nvSpPr>
        <p:spPr>
          <a:xfrm>
            <a:off x="409575" y="625475"/>
            <a:ext cx="4466590" cy="2292985"/>
          </a:xfrm>
          <a:prstGeom prst="rect">
            <a:avLst/>
          </a:prstGeom>
          <a:noFill/>
        </p:spPr>
        <p:txBody>
          <a:bodyPr wrap="square" rtlCol="0">
            <a:spAutoFit/>
          </a:bodyPr>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Question Artificial intelligence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Use Case</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en-US" sz="1400">
                <a:solidFill>
                  <a:schemeClr val="bg1"/>
                </a:solidFill>
                <a:latin typeface="Swiss921 BT" panose="020B0806030502050204" charset="0"/>
                <a:cs typeface="Swiss921 BT" panose="020B0806030502050204" charset="0"/>
                <a:sym typeface="+mn-ea"/>
              </a:rPr>
              <a:t>Requirement </a:t>
            </a:r>
            <a:r>
              <a:rPr lang="pt-PT" altLang="en-US" sz="1400">
                <a:solidFill>
                  <a:schemeClr val="bg1"/>
                </a:solidFill>
                <a:latin typeface="Swiss921 BT" panose="020B0806030502050204" charset="0"/>
                <a:cs typeface="Swiss921 BT" panose="020B0806030502050204" charset="0"/>
                <a:sym typeface="+mn-ea"/>
              </a:rPr>
              <a:t>and Tools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Introduction About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Architecture Serverless</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rPr>
              <a:t>AWS CDK For Java and Python</a:t>
            </a:r>
            <a:endParaRPr lang="pt-PT" altLang="en-US" sz="1400">
              <a:solidFill>
                <a:schemeClr val="bg1"/>
              </a:solidFill>
              <a:latin typeface="Swiss921 BT" panose="020B0806030502050204" charset="0"/>
              <a:cs typeface="Swiss921 BT" panose="020B0806030502050204" charset="0"/>
            </a:endParaRPr>
          </a:p>
          <a:p>
            <a:pPr marL="342900" marR="0" lvl="0" indent="-342900" algn="l" defTabSz="1097280" rtl="0" eaLnBrk="1" fontAlgn="auto" latinLnBrk="0" hangingPunct="1">
              <a:lnSpc>
                <a:spcPct val="90000"/>
              </a:lnSpc>
              <a:spcBef>
                <a:spcPts val="800"/>
              </a:spcBef>
              <a:spcAft>
                <a:spcPts val="300"/>
              </a:spcAft>
              <a:buClrTx/>
              <a:buSzPct val="90000"/>
              <a:buFont typeface="Arial" panose="02080604020202020204" pitchFamily="34" charset="0"/>
              <a:buAutoNum type="arabicPeriod"/>
              <a:defRPr/>
            </a:pPr>
            <a:r>
              <a:rPr lang="pt-PT" altLang="en-US" sz="1400">
                <a:solidFill>
                  <a:schemeClr val="bg1"/>
                </a:solidFill>
                <a:latin typeface="Swiss921 BT" panose="020B0806030502050204" charset="0"/>
                <a:cs typeface="Swiss921 BT" panose="020B0806030502050204" charset="0"/>
                <a:sym typeface="+mn-ea"/>
              </a:rPr>
              <a:t>Next Steps </a:t>
            </a:r>
            <a:endParaRPr lang="pt-PT" altLang="en-US" sz="1400">
              <a:solidFill>
                <a:schemeClr val="bg1"/>
              </a:solidFill>
              <a:latin typeface="Swiss921 BT" panose="020B0806030502050204" charset="0"/>
              <a:cs typeface="Swiss921 BT" panose="020B0806030502050204" charset="0"/>
            </a:endParaRPr>
          </a:p>
        </p:txBody>
      </p:sp>
      <p:sp>
        <p:nvSpPr>
          <p:cNvPr id="9" name="Rectangles 8"/>
          <p:cNvSpPr/>
          <p:nvPr/>
        </p:nvSpPr>
        <p:spPr>
          <a:xfrm>
            <a:off x="492760" y="4559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DynamoDB</a:t>
            </a:r>
            <a:r>
              <a:rPr lang="pt-PT" altLang="en-US" sz="2000" b="1">
                <a:solidFill>
                  <a:schemeClr val="bg1"/>
                </a:solidFill>
                <a:sym typeface="+mn-ea"/>
              </a:rPr>
              <a:t> CLI Commands</a:t>
            </a:r>
            <a:endParaRPr lang="pt-PT" altLang="en-US" sz="2000" b="1">
              <a:solidFill>
                <a:schemeClr val="bg1"/>
              </a:solidFill>
              <a:sym typeface="+mn-ea"/>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822315" y="6409690"/>
            <a:ext cx="5932170" cy="275590"/>
          </a:xfrm>
          <a:prstGeom prst="rect">
            <a:avLst/>
          </a:prstGeom>
          <a:noFill/>
        </p:spPr>
        <p:txBody>
          <a:bodyPr wrap="square" rtlCol="0" anchor="t">
            <a:spAutoFit/>
          </a:bodyPr>
          <a:p>
            <a:r>
              <a:rPr lang="en-US" sz="1200">
                <a:solidFill>
                  <a:schemeClr val="bg1"/>
                </a:solidFill>
              </a:rPr>
              <a:t>https://github.com/weder96/joinCommunity2023/tree/main/learning/08_dynamodb</a:t>
            </a:r>
            <a:endParaRPr lang="en-US" sz="1200">
              <a:solidFill>
                <a:schemeClr val="bg1"/>
              </a:solidFill>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16185" y="46523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a:stretch>
            <a:fillRect/>
          </a:stretch>
        </p:blipFill>
        <p:spPr>
          <a:xfrm>
            <a:off x="492760" y="887095"/>
            <a:ext cx="8150225" cy="5185410"/>
          </a:xfrm>
          <a:prstGeom prst="rect">
            <a:avLst/>
          </a:prstGeom>
        </p:spPr>
      </p:pic>
      <p:pic>
        <p:nvPicPr>
          <p:cNvPr id="8" name="Picture 7"/>
          <p:cNvPicPr>
            <a:picLocks noChangeAspect="1"/>
          </p:cNvPicPr>
          <p:nvPr/>
        </p:nvPicPr>
        <p:blipFill>
          <a:blip r:embed="rId3"/>
          <a:stretch>
            <a:fillRect/>
          </a:stretch>
        </p:blipFill>
        <p:spPr>
          <a:xfrm>
            <a:off x="9246235" y="1231265"/>
            <a:ext cx="2139950" cy="2151380"/>
          </a:xfrm>
          <a:prstGeom prst="rect">
            <a:avLst/>
          </a:prstGeom>
        </p:spPr>
      </p:pic>
      <p:sp>
        <p:nvSpPr>
          <p:cNvPr id="9" name="Rectangles 8"/>
          <p:cNvSpPr/>
          <p:nvPr/>
        </p:nvSpPr>
        <p:spPr>
          <a:xfrm>
            <a:off x="2146300" y="3382645"/>
            <a:ext cx="6475095" cy="198818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0024110" y="5431155"/>
            <a:ext cx="1012190" cy="245110"/>
          </a:xfrm>
          <a:prstGeom prst="rect">
            <a:avLst/>
          </a:prstGeom>
          <a:noFill/>
        </p:spPr>
        <p:txBody>
          <a:bodyPr wrap="none" rtlCol="0" anchor="t">
            <a:spAutoFit/>
          </a:bodyPr>
          <a:p>
            <a:r>
              <a:rPr lang="pt-PT" altLang="en-US" sz="1000" b="1">
                <a:solidFill>
                  <a:schemeClr val="bg1"/>
                </a:solidFill>
                <a:sym typeface="+mn-ea"/>
              </a:rPr>
              <a:t>DynamoDB </a:t>
            </a:r>
            <a:endParaRPr lang="en-US" sz="1000"/>
          </a:p>
        </p:txBody>
      </p:sp>
      <p:sp>
        <p:nvSpPr>
          <p:cNvPr id="2" name="Text Box 1"/>
          <p:cNvSpPr txBox="1"/>
          <p:nvPr/>
        </p:nvSpPr>
        <p:spPr>
          <a:xfrm>
            <a:off x="389255" y="6107430"/>
            <a:ext cx="2997200" cy="229870"/>
          </a:xfrm>
          <a:prstGeom prst="rect">
            <a:avLst/>
          </a:prstGeom>
          <a:noFill/>
        </p:spPr>
        <p:txBody>
          <a:bodyPr wrap="none" rtlCol="0">
            <a:spAutoFit/>
          </a:bodyPr>
          <a:p>
            <a:pPr algn="l"/>
            <a:r>
              <a:rPr lang="pt-PT" altLang="en-US" sz="900" b="1">
                <a:solidFill>
                  <a:schemeClr val="bg1"/>
                </a:solidFill>
              </a:rPr>
              <a:t>Figure: 1 - create table AWS CLI Commands</a:t>
            </a:r>
            <a:endParaRPr lang="pt-PT" altLang="en-US" sz="900" b="1">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95" y="12700"/>
            <a:ext cx="12202795" cy="6869430"/>
          </a:xfrm>
          <a:prstGeom prst="rect">
            <a:avLst/>
          </a:prstGeom>
        </p:spPr>
      </p:pic>
      <p:sp>
        <p:nvSpPr>
          <p:cNvPr id="6" name="Rectangles 5"/>
          <p:cNvSpPr/>
          <p:nvPr/>
        </p:nvSpPr>
        <p:spPr>
          <a:xfrm>
            <a:off x="12065" y="-1968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864995"/>
            <a:ext cx="32283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API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Gateway</a:t>
            </a:r>
            <a:endParaRPr lang="pt-PT" altLang="en-US" sz="4800">
              <a:solidFill>
                <a:schemeClr val="bg1"/>
              </a:solidFill>
              <a:latin typeface="Swiss921 BT" panose="020B0806030502050204" charset="0"/>
              <a:cs typeface="Swiss921 BT" panose="020B0806030502050204" charset="0"/>
              <a:sym typeface="+mn-ea"/>
            </a:endParaRPr>
          </a:p>
        </p:txBody>
      </p:sp>
      <p:pic>
        <p:nvPicPr>
          <p:cNvPr id="28" name="Graphic 17"/>
          <p:cNvPicPr>
            <a:picLocks noChangeAspect="1" noChangeArrowheads="1"/>
          </p:cNvPicPr>
          <p:nvPr/>
        </p:nvPicPr>
        <p:blipFill>
          <a:blip r:embed="rId3"/>
          <a:srcRect/>
          <a:stretch>
            <a:fillRect/>
          </a:stretch>
        </p:blipFill>
        <p:spPr bwMode="auto">
          <a:xfrm>
            <a:off x="406396" y="304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5351780" y="6376670"/>
            <a:ext cx="650367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Concepts</a:t>
            </a:r>
            <a:endParaRPr lang="en-US" sz="2000" b="1">
              <a:solidFill>
                <a:schemeClr val="bg1"/>
              </a:solidFill>
              <a:sym typeface="+mn-ea"/>
            </a:endParaRPr>
          </a:p>
        </p:txBody>
      </p:sp>
      <p:sp>
        <p:nvSpPr>
          <p:cNvPr id="2" name="Text Box 1"/>
          <p:cNvSpPr txBox="1"/>
          <p:nvPr/>
        </p:nvSpPr>
        <p:spPr>
          <a:xfrm>
            <a:off x="457835" y="924560"/>
            <a:ext cx="9357995" cy="504634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API </a:t>
            </a:r>
            <a:r>
              <a:rPr lang="pt-PT" sz="1400" b="1">
                <a:solidFill>
                  <a:schemeClr val="bg1"/>
                </a:solidFill>
              </a:rPr>
              <a:t>D</a:t>
            </a:r>
            <a:r>
              <a:rPr sz="1400" b="1">
                <a:solidFill>
                  <a:schemeClr val="bg1"/>
                </a:solidFill>
              </a:rPr>
              <a:t>eployment</a:t>
            </a:r>
            <a:r>
              <a:rPr sz="1400">
                <a:solidFill>
                  <a:schemeClr val="bg1"/>
                </a:solidFill>
              </a:rPr>
              <a:t> – a point-in-time snapshot of your API Gateway API resources and methods. To be available for clients to use, the deployment must be associated with one or more API stages.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endpoints</a:t>
            </a:r>
            <a:r>
              <a:rPr sz="1400">
                <a:solidFill>
                  <a:schemeClr val="bg1"/>
                </a:solidFill>
              </a:rPr>
              <a:t> – host names APIs in API Gateway, which are deployed to a specific region and of the format: rest-api-id.execute-api.region.amazonaws.com</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key</a:t>
            </a:r>
            <a:r>
              <a:rPr sz="1400">
                <a:solidFill>
                  <a:schemeClr val="bg1"/>
                </a:solidFill>
              </a:rPr>
              <a:t> – An alphanumeric string that API Gateway uses to identify an app developer who uses your API.</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API stage</a:t>
            </a:r>
            <a:r>
              <a:rPr sz="1400">
                <a:solidFill>
                  <a:schemeClr val="bg1"/>
                </a:solidFill>
              </a:rPr>
              <a:t> – A logical reference to a lifecycle state of your API. API stages are identified by API ID and stage name.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Model</a:t>
            </a:r>
            <a:r>
              <a:rPr sz="1400">
                <a:solidFill>
                  <a:schemeClr val="bg1"/>
                </a:solidFill>
              </a:rPr>
              <a:t> – Data schema specifying the data structure of a request or response payload.</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API</a:t>
            </a:r>
            <a:r>
              <a:rPr sz="1400">
                <a:solidFill>
                  <a:schemeClr val="bg1"/>
                </a:solidFill>
              </a:rPr>
              <a:t> – An API that is exposed through interface VPC endpoints and isolated from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Private integration</a:t>
            </a:r>
            <a:r>
              <a:rPr sz="1400">
                <a:solidFill>
                  <a:schemeClr val="bg1"/>
                </a:solidFill>
              </a:rPr>
              <a:t> – An API Gateway integration type for a client to access resources inside a customer’s VPC through a private API endpoint without exposing the resources to the public internet.</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Proxy integration</a:t>
            </a:r>
            <a:r>
              <a:rPr sz="1400">
                <a:solidFill>
                  <a:schemeClr val="bg1"/>
                </a:solidFill>
              </a:rPr>
              <a:t> – You can set up a proxy integration as an HTTP proxy integration type or a Lambda proxy integration type.</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Usage plan</a:t>
            </a:r>
            <a:r>
              <a:rPr sz="1400">
                <a:solidFill>
                  <a:schemeClr val="bg1"/>
                </a:solidFill>
              </a:rPr>
              <a:t> – Provides selected API clients with access to one or more deployed APIs. You can use a usage plan to configure throttling and quota limits, which are enforced on individual client API keys.</a:t>
            </a:r>
            <a:endParaRPr sz="14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5529580" y="6409690"/>
            <a:ext cx="6290945" cy="275590"/>
          </a:xfrm>
          <a:prstGeom prst="rect">
            <a:avLst/>
          </a:prstGeom>
          <a:noFill/>
        </p:spPr>
        <p:txBody>
          <a:bodyPr wrap="square" rtlCol="0" anchor="t">
            <a:spAutoFit/>
          </a:bodyPr>
          <a:p>
            <a:r>
              <a:rPr lang="en-US" sz="1200">
                <a:solidFill>
                  <a:schemeClr val="bg1"/>
                </a:solidFill>
              </a:rPr>
              <a:t>https://github.com/weder96/aws-certification-learning/tree/main/module-5#section-10</a:t>
            </a:r>
            <a:endParaRPr lang="en-US" sz="1200">
              <a:solidFill>
                <a:schemeClr val="bg1"/>
              </a:solidFill>
            </a:endParaRPr>
          </a:p>
        </p:txBody>
      </p:sp>
      <p:pic>
        <p:nvPicPr>
          <p:cNvPr id="28" name="Graphic 17"/>
          <p:cNvPicPr>
            <a:picLocks noChangeAspect="1" noChangeArrowheads="1"/>
          </p:cNvPicPr>
          <p:nvPr/>
        </p:nvPicPr>
        <p:blipFill>
          <a:blip r:embed="rId1"/>
          <a:srcRect/>
          <a:stretch>
            <a:fillRect/>
          </a:stretch>
        </p:blipFill>
        <p:spPr bwMode="auto">
          <a:xfrm>
            <a:off x="10426696" y="41935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p:nvPr/>
        </p:nvSpPr>
        <p:spPr>
          <a:xfrm>
            <a:off x="10048240" y="5013325"/>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pic>
        <p:nvPicPr>
          <p:cNvPr id="8" name="Picture 7"/>
          <p:cNvPicPr>
            <a:picLocks noChangeAspect="1"/>
          </p:cNvPicPr>
          <p:nvPr/>
        </p:nvPicPr>
        <p:blipFill>
          <a:blip r:embed="rId2"/>
          <a:stretch>
            <a:fillRect/>
          </a:stretch>
        </p:blipFill>
        <p:spPr>
          <a:xfrm>
            <a:off x="9815830" y="753110"/>
            <a:ext cx="1809750" cy="1866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0690" y="1085215"/>
            <a:ext cx="10304780" cy="4618990"/>
          </a:xfrm>
          <a:prstGeom prst="rect">
            <a:avLst/>
          </a:prstGeom>
        </p:spPr>
      </p:pic>
      <p:sp>
        <p:nvSpPr>
          <p:cNvPr id="9" name="Rectangles 8"/>
          <p:cNvSpPr/>
          <p:nvPr/>
        </p:nvSpPr>
        <p:spPr>
          <a:xfrm>
            <a:off x="5588000" y="6376670"/>
            <a:ext cx="62674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en-US" sz="2000" b="1">
                <a:solidFill>
                  <a:schemeClr val="bg1"/>
                </a:solidFill>
                <a:sym typeface="+mn-ea"/>
              </a:rPr>
              <a:t>Amazon API Gateway</a:t>
            </a:r>
            <a:r>
              <a:rPr lang="pt-PT" altLang="en-US" sz="2000" b="1">
                <a:solidFill>
                  <a:schemeClr val="bg1"/>
                </a:solidFill>
                <a:sym typeface="+mn-ea"/>
              </a:rPr>
              <a:t> </a:t>
            </a:r>
            <a:r>
              <a:rPr lang="pt-PT" altLang="en-US" sz="2000" b="1">
                <a:solidFill>
                  <a:schemeClr val="bg1"/>
                </a:solidFill>
                <a:sym typeface="+mn-ea"/>
              </a:rPr>
              <a:t> CLI Commands</a:t>
            </a:r>
            <a:endParaRPr lang="pt-PT" altLang="en-US" sz="2000" b="1">
              <a:solidFill>
                <a:schemeClr val="bg1"/>
              </a:solidFill>
              <a:sym typeface="+mn-ea"/>
            </a:endParaRPr>
          </a:p>
        </p:txBody>
      </p:sp>
      <p:sp>
        <p:nvSpPr>
          <p:cNvPr id="11" name="Rectangles 10"/>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2" name="Text Box 11"/>
          <p:cNvSpPr txBox="1"/>
          <p:nvPr/>
        </p:nvSpPr>
        <p:spPr>
          <a:xfrm>
            <a:off x="5707380" y="6409690"/>
            <a:ext cx="6146165" cy="275590"/>
          </a:xfrm>
          <a:prstGeom prst="rect">
            <a:avLst/>
          </a:prstGeom>
          <a:noFill/>
        </p:spPr>
        <p:txBody>
          <a:bodyPr wrap="square" rtlCol="0" anchor="t">
            <a:spAutoFit/>
          </a:bodyPr>
          <a:p>
            <a:r>
              <a:rPr lang="en-US" sz="1200">
                <a:solidFill>
                  <a:schemeClr val="bg1"/>
                </a:solidFill>
              </a:rPr>
              <a:t>https://github.com/weder96/joinCommunity2023/tree/main/learning/10_ApiGateway</a:t>
            </a:r>
            <a:endParaRPr lang="en-US" sz="1200">
              <a:solidFill>
                <a:schemeClr val="bg1"/>
              </a:solidFill>
            </a:endParaRPr>
          </a:p>
        </p:txBody>
      </p:sp>
      <p:sp>
        <p:nvSpPr>
          <p:cNvPr id="14" name="Rectangles 13"/>
          <p:cNvSpPr/>
          <p:nvPr/>
        </p:nvSpPr>
        <p:spPr>
          <a:xfrm>
            <a:off x="4048125" y="1493520"/>
            <a:ext cx="6001385" cy="413639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Graphic 17"/>
          <p:cNvPicPr>
            <a:picLocks noChangeAspect="1" noChangeArrowheads="1"/>
          </p:cNvPicPr>
          <p:nvPr/>
        </p:nvPicPr>
        <p:blipFill>
          <a:blip r:embed="rId2"/>
          <a:srcRect/>
          <a:stretch>
            <a:fillRect/>
          </a:stretch>
        </p:blipFill>
        <p:spPr bwMode="auto">
          <a:xfrm>
            <a:off x="10822936" y="43986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p:nvPr/>
        </p:nvSpPr>
        <p:spPr>
          <a:xfrm>
            <a:off x="10444480" y="5218430"/>
            <a:ext cx="1551305" cy="460375"/>
          </a:xfrm>
          <a:prstGeom prst="rect">
            <a:avLst/>
          </a:prstGeom>
          <a:noFill/>
        </p:spPr>
        <p:txBody>
          <a:bodyPr wrap="square" rtlCol="0" anchor="t">
            <a:spAutoFit/>
          </a:bodyPr>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sym typeface="+mn-ea"/>
              </a:rPr>
              <a:t>API Gateway</a:t>
            </a:r>
            <a:endParaRPr lang="en-US" sz="1200"/>
          </a:p>
        </p:txBody>
      </p:sp>
      <p:sp>
        <p:nvSpPr>
          <p:cNvPr id="17" name="Rectangles 16"/>
          <p:cNvSpPr/>
          <p:nvPr/>
        </p:nvSpPr>
        <p:spPr>
          <a:xfrm>
            <a:off x="626745" y="4453890"/>
            <a:ext cx="1710690" cy="11887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p:cNvPicPr>
            <a:picLocks noChangeAspect="1"/>
          </p:cNvPicPr>
          <p:nvPr/>
        </p:nvPicPr>
        <p:blipFill>
          <a:blip r:embed="rId3"/>
          <a:stretch>
            <a:fillRect/>
          </a:stretch>
        </p:blipFill>
        <p:spPr>
          <a:xfrm>
            <a:off x="9838690" y="509905"/>
            <a:ext cx="1938020" cy="1938020"/>
          </a:xfrm>
          <a:prstGeom prst="rect">
            <a:avLst/>
          </a:prstGeom>
        </p:spPr>
      </p:pic>
      <p:sp>
        <p:nvSpPr>
          <p:cNvPr id="2" name="Text Box 1"/>
          <p:cNvSpPr txBox="1"/>
          <p:nvPr/>
        </p:nvSpPr>
        <p:spPr>
          <a:xfrm>
            <a:off x="358775" y="5711190"/>
            <a:ext cx="7521575" cy="229870"/>
          </a:xfrm>
          <a:prstGeom prst="rect">
            <a:avLst/>
          </a:prstGeom>
          <a:noFill/>
        </p:spPr>
        <p:txBody>
          <a:bodyPr wrap="none" rtlCol="0">
            <a:spAutoFit/>
          </a:bodyPr>
          <a:p>
            <a:pPr algn="l"/>
            <a:r>
              <a:rPr lang="pt-PT" altLang="en-US" sz="900" b="1">
                <a:solidFill>
                  <a:schemeClr val="bg1"/>
                </a:solidFill>
              </a:rPr>
              <a:t>Figure: 1 - create API Gateway AWS CLI Commands (Role, Lambda, Resources, Permissions, putMethodResponse)</a:t>
            </a:r>
            <a:endParaRPr lang="pt-PT" altLang="en-US" sz="900" b="1">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 y="0"/>
            <a:ext cx="12200890" cy="6863080"/>
          </a:xfrm>
          <a:prstGeom prst="rect">
            <a:avLst/>
          </a:prstGeom>
        </p:spPr>
      </p:pic>
      <p:sp>
        <p:nvSpPr>
          <p:cNvPr id="6" name="Rectangles 5"/>
          <p:cNvSpPr/>
          <p:nvPr/>
        </p:nvSpPr>
        <p:spPr>
          <a:xfrm>
            <a:off x="3810" y="-15240"/>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 Integration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7"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303905" y="22161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85" y="2168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1500505" y="4382135"/>
            <a:ext cx="1515745" cy="1515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11125" y="104140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TextBox 9"/>
          <p:cNvSpPr txBox="1">
            <a:spLocks noChangeArrowheads="1"/>
          </p:cNvSpPr>
          <p:nvPr/>
        </p:nvSpPr>
        <p:spPr bwMode="auto">
          <a:xfrm>
            <a:off x="1674495" y="1019810"/>
            <a:ext cx="9493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 name="TextBox 9"/>
          <p:cNvSpPr txBox="1">
            <a:spLocks noChangeArrowheads="1"/>
          </p:cNvSpPr>
          <p:nvPr/>
        </p:nvSpPr>
        <p:spPr bwMode="auto">
          <a:xfrm>
            <a:off x="2974975" y="1022985"/>
            <a:ext cx="142303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EVENTBRIDGE</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35" y="-30480"/>
            <a:ext cx="12218670" cy="6893560"/>
          </a:xfrm>
          <a:prstGeom prst="rect">
            <a:avLst/>
          </a:prstGeom>
        </p:spPr>
      </p:pic>
      <p:sp>
        <p:nvSpPr>
          <p:cNvPr id="6" name="Rectangles 5"/>
          <p:cNvSpPr/>
          <p:nvPr/>
        </p:nvSpPr>
        <p:spPr>
          <a:xfrm>
            <a:off x="12065" y="-40005"/>
            <a:ext cx="343344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43180" y="2350770"/>
            <a:ext cx="316484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SNS</a:t>
            </a:r>
            <a:endParaRPr lang="pt-PT" sz="4800">
              <a:solidFill>
                <a:schemeClr val="bg1"/>
              </a:solidFill>
              <a:latin typeface="Swiss921 BT" panose="020B0806030502050204" charset="0"/>
              <a:cs typeface="Swiss921 BT" panose="020B0806030502050204" charset="0"/>
              <a:sym typeface="+mn-ea"/>
            </a:endParaRPr>
          </a:p>
        </p:txBody>
      </p:sp>
      <p:pic>
        <p:nvPicPr>
          <p:cNvPr id="75780" name="Graphic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3" y="2333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150735" cy="398780"/>
          </a:xfrm>
          <a:prstGeom prst="rect">
            <a:avLst/>
          </a:prstGeom>
          <a:noFill/>
        </p:spPr>
        <p:txBody>
          <a:bodyPr wrap="none" rtlCol="0">
            <a:spAutoFit/>
          </a:bodyPr>
          <a:p>
            <a:pPr algn="l"/>
            <a:r>
              <a:rPr lang="pt-PT" altLang="en-US" sz="2000" b="1" dirty="0">
                <a:solidFill>
                  <a:schemeClr val="bg1"/>
                </a:solidFill>
                <a:sym typeface="+mn-ea"/>
              </a:rPr>
              <a:t>Amazon SNS: Fully Managed Pub/Sub Messaging</a:t>
            </a:r>
            <a:endParaRPr lang="pt-PT" altLang="en-US" sz="2000" b="1" dirty="0">
              <a:solidFill>
                <a:schemeClr val="bg1"/>
              </a:solidFill>
              <a:sym typeface="+mn-ea"/>
            </a:endParaRPr>
          </a:p>
        </p:txBody>
      </p:sp>
      <p:sp>
        <p:nvSpPr>
          <p:cNvPr id="2" name="Text Box 1"/>
          <p:cNvSpPr txBox="1"/>
          <p:nvPr/>
        </p:nvSpPr>
        <p:spPr>
          <a:xfrm>
            <a:off x="321945" y="1139190"/>
            <a:ext cx="5527040" cy="3784600"/>
          </a:xfrm>
          <a:prstGeom prst="rect">
            <a:avLst/>
          </a:prstGeom>
          <a:noFill/>
        </p:spPr>
        <p:txBody>
          <a:bodyPr wrap="square" rtlCol="0">
            <a:spAutoFit/>
          </a:bodyPr>
          <a:p>
            <a:pPr indent="0" algn="l">
              <a:buFont typeface="Arial" panose="02080604020202020204" pitchFamily="34" charset="0"/>
              <a:buNone/>
            </a:pPr>
            <a:r>
              <a:rPr sz="1600" b="1">
                <a:solidFill>
                  <a:schemeClr val="bg1"/>
                </a:solidFill>
                <a:sym typeface="+mn-ea"/>
              </a:rPr>
              <a:t>Application integration</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The Fanout scenario is when a message published</a:t>
            </a:r>
            <a:r>
              <a:rPr lang="pt-PT" sz="1600">
                <a:solidFill>
                  <a:schemeClr val="bg1"/>
                </a:solidFill>
                <a:sym typeface="+mn-ea"/>
              </a:rPr>
              <a:t> </a:t>
            </a:r>
            <a:r>
              <a:rPr sz="1600">
                <a:solidFill>
                  <a:schemeClr val="bg1"/>
                </a:solidFill>
                <a:sym typeface="+mn-ea"/>
              </a:rPr>
              <a:t>to an SNS topic is replicated and pushed to multiple</a:t>
            </a:r>
            <a:r>
              <a:rPr lang="pt-PT" sz="1600">
                <a:solidFill>
                  <a:schemeClr val="bg1"/>
                </a:solidFill>
                <a:sym typeface="+mn-ea"/>
              </a:rPr>
              <a:t> </a:t>
            </a:r>
            <a:r>
              <a:rPr sz="1600">
                <a:solidFill>
                  <a:schemeClr val="bg1"/>
                </a:solidFill>
                <a:sym typeface="+mn-ea"/>
              </a:rPr>
              <a:t>endpoints.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Application alerts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notifications to specified</a:t>
            </a:r>
            <a:r>
              <a:rPr lang="pt-PT" sz="1600">
                <a:solidFill>
                  <a:schemeClr val="bg1"/>
                </a:solidFill>
                <a:sym typeface="+mn-ea"/>
              </a:rPr>
              <a:t> </a:t>
            </a:r>
            <a:r>
              <a:rPr sz="1600">
                <a:solidFill>
                  <a:schemeClr val="bg1"/>
                </a:solidFill>
                <a:sym typeface="+mn-ea"/>
              </a:rPr>
              <a:t>users via SMS and email.</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User notifications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Amazon SNS can send push email messages and</a:t>
            </a:r>
            <a:r>
              <a:rPr lang="pt-PT" sz="1600">
                <a:solidFill>
                  <a:schemeClr val="bg1"/>
                </a:solidFill>
                <a:sym typeface="+mn-ea"/>
              </a:rPr>
              <a:t> </a:t>
            </a:r>
            <a:r>
              <a:rPr sz="1600">
                <a:solidFill>
                  <a:schemeClr val="bg1"/>
                </a:solidFill>
                <a:sym typeface="+mn-ea"/>
              </a:rPr>
              <a:t>text messages to individuals or groups.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Mobile push notifications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Mobile push notifications enable you to send</a:t>
            </a:r>
            <a:r>
              <a:rPr lang="pt-PT" sz="1600">
                <a:solidFill>
                  <a:schemeClr val="bg1"/>
                </a:solidFill>
                <a:sym typeface="+mn-ea"/>
              </a:rPr>
              <a:t> </a:t>
            </a:r>
            <a:endParaRPr lang="pt-PT" sz="1600">
              <a:solidFill>
                <a:schemeClr val="bg1"/>
              </a:solidFill>
              <a:sym typeface="+mn-ea"/>
            </a:endParaRPr>
          </a:p>
          <a:p>
            <a:pPr indent="0" algn="l">
              <a:buFont typeface="Arial" panose="02080604020202020204" pitchFamily="34" charset="0"/>
              <a:buNone/>
            </a:pPr>
            <a:r>
              <a:rPr sz="1600">
                <a:solidFill>
                  <a:schemeClr val="bg1"/>
                </a:solidFill>
                <a:sym typeface="+mn-ea"/>
              </a:rPr>
              <a:t>messages directly to mobile apps.</a:t>
            </a:r>
            <a:endParaRPr sz="1600">
              <a:solidFill>
                <a:schemeClr val="bg1"/>
              </a:solidFill>
              <a:sym typeface="+mn-ea"/>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5" name="TextBox 34"/>
          <p:cNvSpPr txBox="1"/>
          <p:nvPr/>
        </p:nvSpPr>
        <p:spPr>
          <a:xfrm>
            <a:off x="1044829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AWS Lambda</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3235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p:nvPr/>
        </p:nvSpPr>
        <p:spPr>
          <a:xfrm>
            <a:off x="10447655" y="3679825"/>
            <a:ext cx="1085850" cy="460375"/>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Lambda Function</a:t>
            </a:r>
            <a:endParaRPr lang="pt-PT" sz="1200" dirty="0">
              <a:solidFill>
                <a:schemeClr val="bg1"/>
              </a:solidFill>
              <a:latin typeface="Inter Light" panose="02000403000000020004" charset="0"/>
              <a:cs typeface="Inter Light" panose="02000403000000020004" charset="0"/>
            </a:endParaRPr>
          </a:p>
        </p:txBody>
      </p:sp>
      <p:sp>
        <p:nvSpPr>
          <p:cNvPr id="28" name="TextBox 34"/>
          <p:cNvSpPr txBox="1"/>
          <p:nvPr/>
        </p:nvSpPr>
        <p:spPr>
          <a:xfrm>
            <a:off x="10484485" y="5505450"/>
            <a:ext cx="1101090" cy="64516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sym typeface="+mn-ea"/>
              </a:rPr>
              <a:t>Lambda Function</a:t>
            </a:r>
            <a:endParaRPr lang="pt-PT" sz="1200" dirty="0">
              <a:solidFill>
                <a:schemeClr val="bg1"/>
              </a:solidFill>
              <a:latin typeface="Inter Light" panose="02000403000000020004" charset="0"/>
              <a:cs typeface="Inter Light" panose="02000403000000020004" charset="0"/>
            </a:endParaRPr>
          </a:p>
          <a:p>
            <a:pPr algn="ctr"/>
            <a:endParaRPr lang="pt-PT" sz="1200" dirty="0">
              <a:solidFill>
                <a:schemeClr val="bg1"/>
              </a:solidFill>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053" y="14062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6790055" y="217805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45" y="14144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931275" y="218630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95315" y="4081145"/>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2"/>
          <p:cNvSpPr txBox="1">
            <a:spLocks noChangeArrowheads="1"/>
          </p:cNvSpPr>
          <p:nvPr/>
        </p:nvSpPr>
        <p:spPr bwMode="auto">
          <a:xfrm>
            <a:off x="9208135"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274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2"/>
          <p:cNvSpPr txBox="1">
            <a:spLocks noChangeArrowheads="1"/>
          </p:cNvSpPr>
          <p:nvPr/>
        </p:nvSpPr>
        <p:spPr bwMode="auto">
          <a:xfrm>
            <a:off x="9215120"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928973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5395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564370" y="3107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1007173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3" name="Graphic 7"/>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14" name="Straight Connector 13"/>
          <p:cNvCxnSpPr/>
          <p:nvPr/>
        </p:nvCxnSpPr>
        <p:spPr>
          <a:xfrm flipH="1">
            <a:off x="6511290" y="141478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1156"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80395" y="50495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10736580" y="32296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9773285"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796" name="TextBox 25"/>
          <p:cNvSpPr txBox="1">
            <a:spLocks noChangeArrowheads="1"/>
          </p:cNvSpPr>
          <p:nvPr/>
        </p:nvSpPr>
        <p:spPr bwMode="auto">
          <a:xfrm>
            <a:off x="7075805" y="4418965"/>
            <a:ext cx="85153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7238366" y="396144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2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970905" y="408432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9"/>
          <p:cNvGrpSpPr/>
          <p:nvPr/>
        </p:nvGrpSpPr>
        <p:grpSpPr bwMode="auto">
          <a:xfrm rot="0">
            <a:off x="7647940" y="3437890"/>
            <a:ext cx="1599565" cy="1841500"/>
            <a:chOff x="2674471" y="1567527"/>
            <a:chExt cx="1488360" cy="331243"/>
          </a:xfrm>
        </p:grpSpPr>
        <p:sp>
          <p:nvSpPr>
            <p:cNvPr id="18" name="Freeform 17"/>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24" name="Straight Arrow Connector 23"/>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9795510" y="528637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3"/>
          </p:cNvCxnSpPr>
          <p:nvPr/>
        </p:nvCxnSpPr>
        <p:spPr>
          <a:xfrm>
            <a:off x="6271895" y="4234815"/>
            <a:ext cx="9810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5"/>
          <p:cNvSpPr txBox="1">
            <a:spLocks noChangeArrowheads="1"/>
          </p:cNvSpPr>
          <p:nvPr/>
        </p:nvSpPr>
        <p:spPr bwMode="auto">
          <a:xfrm>
            <a:off x="5540375" y="4382135"/>
            <a:ext cx="8515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Messages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1,2,3,....</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4" name="Straight Connector 33"/>
          <p:cNvCxnSpPr/>
          <p:nvPr/>
        </p:nvCxnSpPr>
        <p:spPr>
          <a:xfrm flipH="1">
            <a:off x="8526780" y="1434465"/>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0420350" y="1437640"/>
            <a:ext cx="0" cy="48920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19"/>
          <p:cNvSpPr txBox="1">
            <a:spLocks noChangeArrowheads="1"/>
          </p:cNvSpPr>
          <p:nvPr/>
        </p:nvSpPr>
        <p:spPr bwMode="auto">
          <a:xfrm>
            <a:off x="9592310" y="495998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https://github.com/weder96/joinCommunity2023/blob/main/learning/15_lambda_sns/README.md</a:t>
            </a:r>
            <a:endParaRPr lang="en-US" sz="1200">
              <a:solidFill>
                <a:schemeClr val="bg1"/>
              </a:solidFill>
            </a:endParaRPr>
          </a:p>
        </p:txBody>
      </p:sp>
      <p:pic>
        <p:nvPicPr>
          <p:cNvPr id="75780" name="Graphic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7853" y="49209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0523855" y="56927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2"/>
          <a:stretch>
            <a:fillRect/>
          </a:stretch>
        </p:blipFill>
        <p:spPr>
          <a:xfrm>
            <a:off x="476250" y="904875"/>
            <a:ext cx="8538210" cy="5156835"/>
          </a:xfrm>
          <a:prstGeom prst="rect">
            <a:avLst/>
          </a:prstGeom>
        </p:spPr>
      </p:pic>
      <p:pic>
        <p:nvPicPr>
          <p:cNvPr id="4" name="Picture 3"/>
          <p:cNvPicPr>
            <a:picLocks noChangeAspect="1"/>
          </p:cNvPicPr>
          <p:nvPr/>
        </p:nvPicPr>
        <p:blipFill>
          <a:blip r:embed="rId3"/>
          <a:stretch>
            <a:fillRect/>
          </a:stretch>
        </p:blipFill>
        <p:spPr>
          <a:xfrm>
            <a:off x="9405620" y="887095"/>
            <a:ext cx="2286000" cy="2333625"/>
          </a:xfrm>
          <a:prstGeom prst="rect">
            <a:avLst/>
          </a:prstGeom>
        </p:spPr>
      </p:pic>
      <p:sp>
        <p:nvSpPr>
          <p:cNvPr id="7" name="Text Box 6"/>
          <p:cNvSpPr txBox="1"/>
          <p:nvPr/>
        </p:nvSpPr>
        <p:spPr>
          <a:xfrm>
            <a:off x="409575" y="6132195"/>
            <a:ext cx="5566410" cy="229870"/>
          </a:xfrm>
          <a:prstGeom prst="rect">
            <a:avLst/>
          </a:prstGeom>
          <a:noFill/>
        </p:spPr>
        <p:txBody>
          <a:bodyPr wrap="none" rtlCol="0">
            <a:spAutoFit/>
          </a:bodyPr>
          <a:p>
            <a:pPr algn="l"/>
            <a:r>
              <a:rPr lang="pt-PT" altLang="en-US" sz="900" b="1">
                <a:solidFill>
                  <a:schemeClr val="bg1"/>
                </a:solidFill>
              </a:rPr>
              <a:t>Figure: 1 - create SNS AWS CLI Commands (Lambda, topic , subscribe , permission)</a:t>
            </a:r>
            <a:endParaRPr lang="pt-PT" altLang="en-US" sz="900" b="1">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 y="0"/>
            <a:ext cx="12172950" cy="68700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pt-PT" sz="4800">
                <a:solidFill>
                  <a:schemeClr val="bg1"/>
                </a:solidFill>
                <a:latin typeface="Swiss921 BT" panose="020B0806030502050204" charset="0"/>
                <a:cs typeface="Swiss921 BT" panose="020B0806030502050204" charset="0"/>
                <a:sym typeface="+mn-ea"/>
              </a:rPr>
              <a:t>SQS</a:t>
            </a:r>
            <a:endParaRPr lang="pt-PT" sz="4800">
              <a:solidFill>
                <a:schemeClr val="bg1"/>
              </a:solidFill>
              <a:latin typeface="Swiss921 BT" panose="020B0806030502050204" charset="0"/>
              <a:cs typeface="Swiss921 BT" panose="020B0806030502050204" charset="0"/>
              <a:sym typeface="+mn-ea"/>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 y="1412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3393440" cy="398780"/>
          </a:xfrm>
          <a:prstGeom prst="rect">
            <a:avLst/>
          </a:prstGeom>
          <a:noFill/>
        </p:spPr>
        <p:txBody>
          <a:bodyPr wrap="none" rtlCol="0">
            <a:spAutoFit/>
          </a:bodyPr>
          <a:p>
            <a:pPr algn="l"/>
            <a:r>
              <a:rPr lang="pt-PT" altLang="en-US" sz="2000" b="1" dirty="0">
                <a:solidFill>
                  <a:schemeClr val="bg1"/>
                </a:solidFill>
                <a:sym typeface="+mn-ea"/>
              </a:rPr>
              <a:t>What is Amazon SQS ?</a:t>
            </a:r>
            <a:endParaRPr lang="pt-PT" altLang="en-US" sz="2000" b="1" dirty="0">
              <a:solidFill>
                <a:schemeClr val="bg1"/>
              </a:solidFill>
              <a:sym typeface="+mn-ea"/>
            </a:endParaRPr>
          </a:p>
        </p:txBody>
      </p:sp>
      <p:sp>
        <p:nvSpPr>
          <p:cNvPr id="2" name="Text Box 1"/>
          <p:cNvSpPr txBox="1"/>
          <p:nvPr/>
        </p:nvSpPr>
        <p:spPr>
          <a:xfrm>
            <a:off x="331470" y="843915"/>
            <a:ext cx="10822305" cy="4769485"/>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Amazon SQS stands for </a:t>
            </a:r>
            <a:r>
              <a:rPr sz="1600" b="1">
                <a:solidFill>
                  <a:schemeClr val="bg1"/>
                </a:solidFill>
                <a:sym typeface="+mn-ea"/>
              </a:rPr>
              <a:t>Simple Queue Service</a:t>
            </a:r>
            <a:r>
              <a:rPr sz="1600">
                <a:solidFill>
                  <a:schemeClr val="bg1"/>
                </a:solidFill>
                <a:sym typeface="+mn-ea"/>
              </a:rPr>
              <a:t> is </a:t>
            </a:r>
            <a:r>
              <a:rPr sz="1600" b="1">
                <a:solidFill>
                  <a:schemeClr val="bg1"/>
                </a:solidFill>
                <a:sym typeface="+mn-ea"/>
              </a:rPr>
              <a:t>fully managed message queues</a:t>
            </a:r>
            <a:r>
              <a:rPr sz="1600">
                <a:solidFill>
                  <a:schemeClr val="bg1"/>
                </a:solidFill>
                <a:sym typeface="+mn-ea"/>
              </a:rPr>
              <a:t> for microservices,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Enables you to </a:t>
            </a:r>
            <a:r>
              <a:rPr sz="1600" b="1">
                <a:solidFill>
                  <a:schemeClr val="bg1"/>
                </a:solidFill>
                <a:sym typeface="+mn-ea"/>
              </a:rPr>
              <a:t>decouple </a:t>
            </a:r>
            <a:r>
              <a:rPr sz="1600">
                <a:solidFill>
                  <a:schemeClr val="bg1"/>
                </a:solidFill>
                <a:sym typeface="+mn-ea"/>
              </a:rPr>
              <a:t>and </a:t>
            </a:r>
            <a:r>
              <a:rPr sz="1600" b="1">
                <a:solidFill>
                  <a:schemeClr val="bg1"/>
                </a:solidFill>
                <a:sym typeface="+mn-ea"/>
              </a:rPr>
              <a:t>scale microservices</a:t>
            </a:r>
            <a:r>
              <a:rPr sz="1600">
                <a:solidFill>
                  <a:schemeClr val="bg1"/>
                </a:solidFill>
                <a:sym typeface="+mn-ea"/>
              </a:rPr>
              <a:t>, distributed systems, and serverless applications.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Eliminates </a:t>
            </a:r>
            <a:r>
              <a:rPr sz="1600">
                <a:solidFill>
                  <a:schemeClr val="bg1"/>
                </a:solidFill>
                <a:sym typeface="+mn-ea"/>
              </a:rPr>
              <a:t>the </a:t>
            </a:r>
            <a:r>
              <a:rPr sz="1600" b="1">
                <a:solidFill>
                  <a:schemeClr val="bg1"/>
                </a:solidFill>
                <a:sym typeface="+mn-ea"/>
              </a:rPr>
              <a:t>complexity </a:t>
            </a:r>
            <a:r>
              <a:rPr sz="1600">
                <a:solidFill>
                  <a:schemeClr val="bg1"/>
                </a:solidFill>
                <a:sym typeface="+mn-ea"/>
              </a:rPr>
              <a:t>and overhead associated with managing and operating message-oriented</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middleware.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Send, store</a:t>
            </a:r>
            <a:r>
              <a:rPr sz="1600">
                <a:solidFill>
                  <a:schemeClr val="bg1"/>
                </a:solidFill>
                <a:sym typeface="+mn-ea"/>
              </a:rPr>
              <a:t>, and </a:t>
            </a:r>
            <a:r>
              <a:rPr sz="1600" b="1">
                <a:solidFill>
                  <a:schemeClr val="bg1"/>
                </a:solidFill>
                <a:sym typeface="+mn-ea"/>
              </a:rPr>
              <a:t>receive messages</a:t>
            </a:r>
            <a:r>
              <a:rPr sz="1600">
                <a:solidFill>
                  <a:schemeClr val="bg1"/>
                </a:solidFill>
                <a:sym typeface="+mn-ea"/>
              </a:rPr>
              <a:t> between software components at any volume.</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Two types of message queues.</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Standard queues</a:t>
            </a:r>
            <a:r>
              <a:rPr sz="1600">
                <a:solidFill>
                  <a:schemeClr val="bg1"/>
                </a:solidFill>
                <a:sym typeface="+mn-ea"/>
              </a:rPr>
              <a:t> offer maximum throughput, best-effort ordering, and at-least-once delivery.</a:t>
            </a:r>
            <a:endParaRPr sz="1600">
              <a:solidFill>
                <a:schemeClr val="bg1"/>
              </a:solidFill>
              <a:sym typeface="+mn-ea"/>
            </a:endParaRPr>
          </a:p>
          <a:p>
            <a:pPr indent="0" algn="l">
              <a:buFont typeface="Arial" panose="02080604020202020204" pitchFamily="34" charset="0"/>
              <a:buNone/>
            </a:pPr>
            <a:r>
              <a:rPr lang="pt-PT" sz="1600">
                <a:solidFill>
                  <a:schemeClr val="bg1"/>
                </a:solidFill>
                <a:sym typeface="+mn-ea"/>
              </a:rPr>
              <a:t>    </a:t>
            </a:r>
            <a:r>
              <a:rPr sz="1600" b="1">
                <a:solidFill>
                  <a:schemeClr val="bg1"/>
                </a:solidFill>
                <a:sym typeface="+mn-ea"/>
              </a:rPr>
              <a:t>FIFO queues</a:t>
            </a:r>
            <a:r>
              <a:rPr sz="1600">
                <a:solidFill>
                  <a:schemeClr val="bg1"/>
                </a:solidFill>
                <a:sym typeface="+mn-ea"/>
              </a:rPr>
              <a:t> are designed to guarantee that messages are processed exactly once, in the exact order that they are sent.</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Integrate </a:t>
            </a:r>
            <a:r>
              <a:rPr sz="1600">
                <a:solidFill>
                  <a:schemeClr val="bg1"/>
                </a:solidFill>
                <a:sym typeface="+mn-ea"/>
              </a:rPr>
              <a:t>and </a:t>
            </a:r>
            <a:r>
              <a:rPr sz="1600" b="1">
                <a:solidFill>
                  <a:schemeClr val="bg1"/>
                </a:solidFill>
                <a:sym typeface="+mn-ea"/>
              </a:rPr>
              <a:t>decouple </a:t>
            </a:r>
            <a:r>
              <a:rPr sz="1600">
                <a:solidFill>
                  <a:schemeClr val="bg1"/>
                </a:solidFill>
                <a:sym typeface="+mn-ea"/>
              </a:rPr>
              <a:t>distributed software systems and components.</a:t>
            </a:r>
            <a:endParaRPr sz="1600">
              <a:solidFill>
                <a:schemeClr val="bg1"/>
              </a:solidFill>
              <a:sym typeface="+mn-ea"/>
            </a:endParaRPr>
          </a:p>
          <a:p>
            <a:pPr indent="0" algn="l">
              <a:buFont typeface="Arial" panose="02080604020202020204" pitchFamily="34" charset="0"/>
              <a:buNone/>
            </a:pP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Provides a </a:t>
            </a:r>
            <a:r>
              <a:rPr sz="1600" b="1">
                <a:solidFill>
                  <a:schemeClr val="bg1"/>
                </a:solidFill>
                <a:sym typeface="+mn-ea"/>
              </a:rPr>
              <a:t>generic web services API</a:t>
            </a:r>
            <a:r>
              <a:rPr sz="1600">
                <a:solidFill>
                  <a:schemeClr val="bg1"/>
                </a:solidFill>
                <a:sym typeface="+mn-ea"/>
              </a:rPr>
              <a:t> that you can access using any programming language that the </a:t>
            </a:r>
            <a:r>
              <a:rPr sz="1600" b="1">
                <a:solidFill>
                  <a:schemeClr val="bg1"/>
                </a:solidFill>
                <a:sym typeface="+mn-ea"/>
              </a:rPr>
              <a:t>AWS</a:t>
            </a:r>
            <a:endParaRPr sz="1600">
              <a:solidFill>
                <a:schemeClr val="bg1"/>
              </a:solidFill>
              <a:sym typeface="+mn-ea"/>
            </a:endParaRPr>
          </a:p>
          <a:p>
            <a:pPr indent="0" algn="l">
              <a:buFont typeface="Arial" panose="02080604020202020204" pitchFamily="34" charset="0"/>
              <a:buNone/>
            </a:pPr>
            <a:r>
              <a:rPr sz="1600" b="1">
                <a:solidFill>
                  <a:schemeClr val="bg1"/>
                </a:solidFill>
                <a:sym typeface="+mn-ea"/>
              </a:rPr>
              <a:t>SDK </a:t>
            </a:r>
            <a:r>
              <a:rPr sz="1600">
                <a:solidFill>
                  <a:schemeClr val="bg1"/>
                </a:solidFill>
                <a:sym typeface="+mn-ea"/>
              </a:rPr>
              <a:t>supports.</a:t>
            </a:r>
            <a:endParaRPr sz="160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00225" y="0"/>
            <a:ext cx="10350500" cy="686625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78740" y="1844675"/>
            <a:ext cx="4071620"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Question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Artificial intelligence</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7" name="Picture 6"/>
          <p:cNvPicPr>
            <a:picLocks noChangeAspect="1"/>
          </p:cNvPicPr>
          <p:nvPr/>
        </p:nvPicPr>
        <p:blipFill>
          <a:blip r:embed="rId3"/>
          <a:stretch>
            <a:fillRect/>
          </a:stretch>
        </p:blipFill>
        <p:spPr>
          <a:xfrm>
            <a:off x="302260" y="222885"/>
            <a:ext cx="967105" cy="1099820"/>
          </a:xfrm>
          <a:prstGeom prst="rect">
            <a:avLst/>
          </a:prstGeom>
        </p:spPr>
      </p:pic>
      <p:pic>
        <p:nvPicPr>
          <p:cNvPr id="8" name="Picture 7"/>
          <p:cNvPicPr>
            <a:picLocks noChangeAspect="1"/>
          </p:cNvPicPr>
          <p:nvPr/>
        </p:nvPicPr>
        <p:blipFill>
          <a:blip r:embed="rId4"/>
          <a:stretch>
            <a:fillRect/>
          </a:stretch>
        </p:blipFill>
        <p:spPr>
          <a:xfrm>
            <a:off x="1533525" y="146685"/>
            <a:ext cx="1061085" cy="1061085"/>
          </a:xfrm>
          <a:prstGeom prst="rect">
            <a:avLst/>
          </a:prstGeom>
        </p:spPr>
      </p:pic>
      <p:sp>
        <p:nvSpPr>
          <p:cNvPr id="10" name="Text Box 9"/>
          <p:cNvSpPr txBox="1"/>
          <p:nvPr/>
        </p:nvSpPr>
        <p:spPr>
          <a:xfrm>
            <a:off x="313055" y="5163185"/>
            <a:ext cx="3918585" cy="645160"/>
          </a:xfrm>
          <a:prstGeom prst="rect">
            <a:avLst/>
          </a:prstGeom>
          <a:noFill/>
        </p:spPr>
        <p:txBody>
          <a:bodyPr wrap="square" rtlCol="0" anchor="t">
            <a:spAutoFit/>
          </a:bodyPr>
          <a:p>
            <a:pPr algn="ctr"/>
            <a:r>
              <a:rPr>
                <a:solidFill>
                  <a:schemeClr val="bg1"/>
                </a:solidFill>
              </a:rPr>
              <a:t>Create a study routine focused on learning Serverless AWS?</a:t>
            </a:r>
            <a:endParaRPr>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4462145" cy="398780"/>
          </a:xfrm>
          <a:prstGeom prst="rect">
            <a:avLst/>
          </a:prstGeom>
          <a:noFill/>
        </p:spPr>
        <p:txBody>
          <a:bodyPr wrap="none" rtlCol="0">
            <a:spAutoFit/>
          </a:bodyPr>
          <a:p>
            <a:pPr algn="l"/>
            <a:r>
              <a:rPr lang="pt-PT" altLang="en-US" sz="2000" b="1" dirty="0">
                <a:solidFill>
                  <a:schemeClr val="bg1"/>
                </a:solidFill>
                <a:sym typeface="+mn-ea"/>
              </a:rPr>
              <a:t>Amazon SQS What’s a queue?</a:t>
            </a:r>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8457565" y="6319520"/>
            <a:ext cx="330962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8611235" y="6359525"/>
            <a:ext cx="3010535" cy="275590"/>
          </a:xfrm>
          <a:prstGeom prst="rect">
            <a:avLst/>
          </a:prstGeom>
          <a:noFill/>
        </p:spPr>
        <p:txBody>
          <a:bodyPr wrap="square" rtlCol="0" anchor="t">
            <a:spAutoFit/>
          </a:bodyPr>
          <a:p>
            <a:r>
              <a:rPr lang="en-US" sz="1200">
                <a:solidFill>
                  <a:schemeClr val="bg1"/>
                </a:solidFill>
              </a:rPr>
              <a:t>https://aws.amazon.com/sns/?nc1=h_ls</a:t>
            </a:r>
            <a:endParaRPr lang="en-US" sz="1200">
              <a:solidFill>
                <a:schemeClr val="bg1"/>
              </a:solidFill>
            </a:endParaRPr>
          </a:p>
        </p:txBody>
      </p:sp>
      <p:sp>
        <p:nvSpPr>
          <p:cNvPr id="13" name="TextBox 9"/>
          <p:cNvSpPr txBox="1">
            <a:spLocks noChangeArrowheads="1"/>
          </p:cNvSpPr>
          <p:nvPr/>
        </p:nvSpPr>
        <p:spPr bwMode="auto">
          <a:xfrm>
            <a:off x="10459085" y="5854700"/>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50180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063115" y="256159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268855" y="2585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17" name="Rounded Rectangle 16"/>
          <p:cNvSpPr/>
          <p:nvPr/>
        </p:nvSpPr>
        <p:spPr>
          <a:xfrm>
            <a:off x="2047875" y="317627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2253615" y="322008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sp>
        <p:nvSpPr>
          <p:cNvPr id="31" name="Rounded Rectangle 30"/>
          <p:cNvSpPr/>
          <p:nvPr/>
        </p:nvSpPr>
        <p:spPr>
          <a:xfrm>
            <a:off x="7265670" y="264350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7534910" y="266446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4" name="Text Box 33"/>
          <p:cNvSpPr txBox="1"/>
          <p:nvPr/>
        </p:nvSpPr>
        <p:spPr>
          <a:xfrm>
            <a:off x="3479800" y="1623695"/>
            <a:ext cx="1125855" cy="460375"/>
          </a:xfrm>
          <a:prstGeom prst="rect">
            <a:avLst/>
          </a:prstGeom>
          <a:noFill/>
        </p:spPr>
        <p:txBody>
          <a:bodyPr wrap="none" rtlCol="0">
            <a:spAutoFit/>
          </a:bodyPr>
          <a:p>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Send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11" idx="0"/>
          </p:cNvCxnSpPr>
          <p:nvPr/>
        </p:nvCxnSpPr>
        <p:spPr>
          <a:xfrm rot="10800000" flipV="1">
            <a:off x="2663825" y="187007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8497570" y="1748790"/>
            <a:ext cx="100266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Pool messages</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0800000" flipV="1">
            <a:off x="7528560" y="1890395"/>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4985385" y="357378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077778" y="3116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070100" y="3855720"/>
            <a:ext cx="1313815"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2275840" y="3899535"/>
            <a:ext cx="789305" cy="275590"/>
          </a:xfrm>
          <a:prstGeom prst="rect">
            <a:avLst/>
          </a:prstGeom>
          <a:noFill/>
        </p:spPr>
        <p:txBody>
          <a:bodyPr wrap="none" rtlCol="0">
            <a:spAutoFit/>
          </a:bodyPr>
          <a:p>
            <a:r>
              <a:rPr lang="pt-PT" altLang="en-US" sz="1200">
                <a:solidFill>
                  <a:schemeClr val="bg1"/>
                </a:solidFill>
              </a:rPr>
              <a:t>Producer</a:t>
            </a:r>
            <a:endParaRPr lang="pt-PT" altLang="en-US" sz="1200">
              <a:solidFill>
                <a:schemeClr val="bg1"/>
              </a:solidFill>
            </a:endParaRPr>
          </a:p>
        </p:txBody>
      </p:sp>
      <p:cxnSp>
        <p:nvCxnSpPr>
          <p:cNvPr id="16" name="Straight Arrow Connector 15"/>
          <p:cNvCxnSpPr/>
          <p:nvPr/>
        </p:nvCxnSpPr>
        <p:spPr>
          <a:xfrm>
            <a:off x="3381375" y="2691130"/>
            <a:ext cx="1641475" cy="55499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78200" y="3354705"/>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406775" y="3495675"/>
            <a:ext cx="1648460" cy="5734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966595"/>
            <a:ext cx="600710" cy="6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268845" y="31800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538085" y="32010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27" name="Rounded Rectangle 26"/>
          <p:cNvSpPr/>
          <p:nvPr/>
        </p:nvSpPr>
        <p:spPr>
          <a:xfrm>
            <a:off x="7262495" y="3716655"/>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7531735" y="3737610"/>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sp>
        <p:nvSpPr>
          <p:cNvPr id="30" name="Rounded Rectangle 29"/>
          <p:cNvSpPr/>
          <p:nvPr/>
        </p:nvSpPr>
        <p:spPr>
          <a:xfrm>
            <a:off x="7272020" y="4335780"/>
            <a:ext cx="131381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7541260" y="4356735"/>
            <a:ext cx="862330" cy="275590"/>
          </a:xfrm>
          <a:prstGeom prst="rect">
            <a:avLst/>
          </a:prstGeom>
          <a:noFill/>
        </p:spPr>
        <p:txBody>
          <a:bodyPr wrap="none" rtlCol="0">
            <a:spAutoFit/>
          </a:bodyPr>
          <a:p>
            <a:r>
              <a:rPr lang="pt-PT" altLang="en-US" sz="1200">
                <a:solidFill>
                  <a:schemeClr val="bg1"/>
                </a:solidFill>
              </a:rPr>
              <a:t>consumer</a:t>
            </a:r>
            <a:endParaRPr lang="pt-PT" altLang="en-US" sz="1200">
              <a:solidFill>
                <a:schemeClr val="bg1"/>
              </a:solidFill>
            </a:endParaRPr>
          </a:p>
        </p:txBody>
      </p:sp>
      <p:cxnSp>
        <p:nvCxnSpPr>
          <p:cNvPr id="42" name="Straight Arrow Connector 41"/>
          <p:cNvCxnSpPr>
            <a:endCxn id="25" idx="1"/>
          </p:cNvCxnSpPr>
          <p:nvPr/>
        </p:nvCxnSpPr>
        <p:spPr>
          <a:xfrm flipV="1">
            <a:off x="5534025" y="3349625"/>
            <a:ext cx="1734820" cy="825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1"/>
          </p:cNvCxnSpPr>
          <p:nvPr/>
        </p:nvCxnSpPr>
        <p:spPr>
          <a:xfrm flipV="1">
            <a:off x="5546725" y="2813050"/>
            <a:ext cx="1718945" cy="50990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7" idx="1"/>
          </p:cNvCxnSpPr>
          <p:nvPr/>
        </p:nvCxnSpPr>
        <p:spPr>
          <a:xfrm>
            <a:off x="5540375" y="3402330"/>
            <a:ext cx="1722120" cy="48387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0" idx="1"/>
          </p:cNvCxnSpPr>
          <p:nvPr/>
        </p:nvCxnSpPr>
        <p:spPr>
          <a:xfrm>
            <a:off x="5514975" y="3481705"/>
            <a:ext cx="1757045" cy="102362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0995" y="175895"/>
            <a:ext cx="7071360" cy="706755"/>
          </a:xfrm>
          <a:prstGeom prst="rect">
            <a:avLst/>
          </a:prstGeom>
          <a:noFill/>
        </p:spPr>
        <p:txBody>
          <a:bodyPr wrap="none" rtlCol="0">
            <a:spAutoFit/>
          </a:bodyPr>
          <a:p>
            <a:pPr algn="l"/>
            <a:r>
              <a:rPr lang="pt-PT" sz="2000" b="1">
                <a:solidFill>
                  <a:schemeClr val="bg1"/>
                </a:solidFill>
                <a:sym typeface="+mn-ea"/>
              </a:rPr>
              <a:t>Amazon SQS </a:t>
            </a:r>
            <a:r>
              <a:rPr lang="pt-PT" altLang="en-US" sz="2000" b="1">
                <a:solidFill>
                  <a:schemeClr val="bg1"/>
                </a:solidFill>
                <a:sym typeface="+mn-ea"/>
              </a:rPr>
              <a:t>CLI Commands and (Python) Boto3</a:t>
            </a:r>
            <a:endParaRPr lang="pt-PT" altLang="en-US" sz="2000" b="1">
              <a:solidFill>
                <a:schemeClr val="bg1"/>
              </a:solidFill>
              <a:sym typeface="+mn-ea"/>
            </a:endParaRPr>
          </a:p>
          <a:p>
            <a:pPr algn="l"/>
            <a:endParaRPr lang="pt-PT" altLang="en-US" sz="2000" b="1" dirty="0">
              <a:solidFill>
                <a:schemeClr val="bg1"/>
              </a:solidFill>
              <a:sym typeface="+mn-ea"/>
            </a:endParaRPr>
          </a:p>
        </p:txBody>
      </p:sp>
      <p:sp>
        <p:nvSpPr>
          <p:cNvPr id="4" name="Rectangles 3"/>
          <p:cNvSpPr/>
          <p:nvPr/>
        </p:nvSpPr>
        <p:spPr>
          <a:xfrm>
            <a:off x="421640"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4753" name="Graphic 7"/>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9985375" y="175895"/>
            <a:ext cx="598805" cy="598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p:cNvSpPr txBox="1">
            <a:spLocks noChangeArrowheads="1"/>
          </p:cNvSpPr>
          <p:nvPr/>
        </p:nvSpPr>
        <p:spPr bwMode="auto">
          <a:xfrm>
            <a:off x="10240010" y="245110"/>
            <a:ext cx="1668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Application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Integration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 name="Rectangles 7"/>
          <p:cNvSpPr/>
          <p:nvPr/>
        </p:nvSpPr>
        <p:spPr>
          <a:xfrm>
            <a:off x="4438650" y="6319520"/>
            <a:ext cx="732853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601210" y="6359525"/>
            <a:ext cx="7020560" cy="275590"/>
          </a:xfrm>
          <a:prstGeom prst="rect">
            <a:avLst/>
          </a:prstGeom>
          <a:noFill/>
        </p:spPr>
        <p:txBody>
          <a:bodyPr wrap="square" rtlCol="0" anchor="t">
            <a:spAutoFit/>
          </a:bodyPr>
          <a:p>
            <a:r>
              <a:rPr lang="en-US" sz="1200">
                <a:solidFill>
                  <a:schemeClr val="bg1"/>
                </a:solidFill>
              </a:rPr>
              <a:t>https://github.com/weder96/joinCommunity2023/blob/main/learning/16_lambda_sqs/README.md</a:t>
            </a:r>
            <a:endParaRPr lang="en-US" sz="1200">
              <a:solidFill>
                <a:schemeClr val="bg1"/>
              </a:solidFill>
            </a:endParaRPr>
          </a:p>
        </p:txBody>
      </p:sp>
      <p:sp>
        <p:nvSpPr>
          <p:cNvPr id="13" name="TextBox 9"/>
          <p:cNvSpPr txBox="1">
            <a:spLocks noChangeArrowheads="1"/>
          </p:cNvSpPr>
          <p:nvPr/>
        </p:nvSpPr>
        <p:spPr bwMode="auto">
          <a:xfrm>
            <a:off x="10459085" y="555942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Q</a:t>
            </a: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465" y="47228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12115" y="692150"/>
            <a:ext cx="7669530" cy="5247640"/>
          </a:xfrm>
          <a:prstGeom prst="rect">
            <a:avLst/>
          </a:prstGeom>
        </p:spPr>
      </p:pic>
      <p:pic>
        <p:nvPicPr>
          <p:cNvPr id="6" name="Picture 5"/>
          <p:cNvPicPr>
            <a:picLocks noChangeAspect="1"/>
          </p:cNvPicPr>
          <p:nvPr/>
        </p:nvPicPr>
        <p:blipFill>
          <a:blip r:embed="rId5"/>
          <a:stretch>
            <a:fillRect/>
          </a:stretch>
        </p:blipFill>
        <p:spPr>
          <a:xfrm>
            <a:off x="9062720" y="1053465"/>
            <a:ext cx="2559050" cy="2590800"/>
          </a:xfrm>
          <a:prstGeom prst="rect">
            <a:avLst/>
          </a:prstGeom>
        </p:spPr>
      </p:pic>
      <p:sp>
        <p:nvSpPr>
          <p:cNvPr id="2" name="Text Box 1"/>
          <p:cNvSpPr txBox="1"/>
          <p:nvPr/>
        </p:nvSpPr>
        <p:spPr>
          <a:xfrm>
            <a:off x="348615" y="6000115"/>
            <a:ext cx="6210935" cy="229870"/>
          </a:xfrm>
          <a:prstGeom prst="rect">
            <a:avLst/>
          </a:prstGeom>
          <a:noFill/>
        </p:spPr>
        <p:txBody>
          <a:bodyPr wrap="none" rtlCol="0">
            <a:spAutoFit/>
          </a:bodyPr>
          <a:p>
            <a:pPr algn="l"/>
            <a:r>
              <a:rPr lang="pt-PT" altLang="en-US" sz="900" b="1">
                <a:solidFill>
                  <a:schemeClr val="bg1"/>
                </a:solidFill>
              </a:rPr>
              <a:t>Figure: 1 - create SQS AWS CLI Commands (create, poll , send messages , permission, purge)</a:t>
            </a:r>
            <a:endParaRPr lang="pt-PT" altLang="en-US" sz="900" b="1">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1215390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67005" y="2350770"/>
            <a:ext cx="447040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Amazon </a:t>
            </a:r>
            <a:br>
              <a:rPr lang="pt-PT" alt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EventBridge</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9"/>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305435" y="281305"/>
            <a:ext cx="1216660" cy="1216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206490"/>
            <a:ext cx="7786370" cy="46863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60045" y="175895"/>
            <a:ext cx="4566285" cy="398780"/>
          </a:xfrm>
          <a:prstGeom prst="rect">
            <a:avLst/>
          </a:prstGeom>
          <a:noFill/>
        </p:spPr>
        <p:txBody>
          <a:bodyPr wrap="none" rtlCol="0">
            <a:spAutoFit/>
          </a:bodyPr>
          <a:p>
            <a:pPr algn="l"/>
            <a:r>
              <a:rPr lang="pt-PT" altLang="en-US" sz="2000" b="1" dirty="0">
                <a:solidFill>
                  <a:schemeClr val="bg1"/>
                </a:solidFill>
                <a:sym typeface="+mn-ea"/>
              </a:rPr>
              <a:t>What is Amazon EventBridge ?</a:t>
            </a:r>
            <a:endParaRPr lang="pt-PT" altLang="en-US" sz="2000" b="1" dirty="0">
              <a:solidFill>
                <a:schemeClr val="bg1"/>
              </a:solidFill>
              <a:sym typeface="+mn-ea"/>
            </a:endParaRPr>
          </a:p>
        </p:txBody>
      </p:sp>
      <p:sp>
        <p:nvSpPr>
          <p:cNvPr id="2" name="Text Box 1"/>
          <p:cNvSpPr txBox="1"/>
          <p:nvPr/>
        </p:nvSpPr>
        <p:spPr>
          <a:xfrm>
            <a:off x="321945" y="758190"/>
            <a:ext cx="10304780" cy="1322070"/>
          </a:xfrm>
          <a:prstGeom prst="rect">
            <a:avLst/>
          </a:prstGeom>
          <a:noFill/>
        </p:spPr>
        <p:txBody>
          <a:bodyPr wrap="square" rtlCol="0">
            <a:spAutoFit/>
          </a:bodyPr>
          <a:p>
            <a:pPr indent="0" algn="l">
              <a:buFont typeface="Arial" panose="02080604020202020204" pitchFamily="34" charset="0"/>
              <a:buNone/>
            </a:pPr>
            <a:r>
              <a:rPr sz="1600">
                <a:solidFill>
                  <a:schemeClr val="bg1"/>
                </a:solidFill>
                <a:sym typeface="+mn-ea"/>
              </a:rPr>
              <a:t>Serverless </a:t>
            </a:r>
            <a:r>
              <a:rPr sz="1600" b="1">
                <a:solidFill>
                  <a:schemeClr val="bg1"/>
                </a:solidFill>
                <a:sym typeface="+mn-ea"/>
              </a:rPr>
              <a:t>event bus</a:t>
            </a:r>
            <a:r>
              <a:rPr sz="1600">
                <a:solidFill>
                  <a:schemeClr val="bg1"/>
                </a:solidFill>
                <a:sym typeface="+mn-ea"/>
              </a:rPr>
              <a:t> service for AWS services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Build </a:t>
            </a:r>
            <a:r>
              <a:rPr sz="1600" b="1">
                <a:solidFill>
                  <a:schemeClr val="bg1"/>
                </a:solidFill>
                <a:sym typeface="+mn-ea"/>
              </a:rPr>
              <a:t>event-driven</a:t>
            </a:r>
            <a:r>
              <a:rPr sz="1600">
                <a:solidFill>
                  <a:schemeClr val="bg1"/>
                </a:solidFill>
                <a:sym typeface="+mn-ea"/>
              </a:rPr>
              <a:t> applications at scale using events generated from your apps</a:t>
            </a:r>
            <a:endParaRPr sz="1600">
              <a:solidFill>
                <a:schemeClr val="bg1"/>
              </a:solidFill>
              <a:sym typeface="+mn-ea"/>
            </a:endParaRPr>
          </a:p>
          <a:p>
            <a:pPr indent="0" algn="l">
              <a:buFont typeface="Arial" panose="02080604020202020204" pitchFamily="34" charset="0"/>
              <a:buNone/>
            </a:pPr>
            <a:r>
              <a:rPr sz="1600">
                <a:solidFill>
                  <a:schemeClr val="bg1"/>
                </a:solidFill>
                <a:sym typeface="+mn-ea"/>
              </a:rPr>
              <a:t>Use to connect your applications with data from a variety of sources, </a:t>
            </a:r>
            <a:r>
              <a:rPr sz="1600" b="1">
                <a:solidFill>
                  <a:schemeClr val="bg1"/>
                </a:solidFill>
                <a:sym typeface="+mn-ea"/>
              </a:rPr>
              <a:t>integrated SaaS applications</a:t>
            </a:r>
            <a:endParaRPr sz="1600" b="1">
              <a:solidFill>
                <a:schemeClr val="bg1"/>
              </a:solidFill>
              <a:sym typeface="+mn-ea"/>
            </a:endParaRPr>
          </a:p>
          <a:p>
            <a:pPr indent="0" algn="l">
              <a:buFont typeface="Arial" panose="02080604020202020204" pitchFamily="34" charset="0"/>
              <a:buNone/>
            </a:pPr>
            <a:r>
              <a:rPr sz="1600" b="1">
                <a:solidFill>
                  <a:schemeClr val="bg1"/>
                </a:solidFill>
                <a:sym typeface="+mn-ea"/>
              </a:rPr>
              <a:t>AWS services to targets such as AWS Lambda functions</a:t>
            </a:r>
            <a:endParaRPr sz="1600" b="1">
              <a:solidFill>
                <a:schemeClr val="bg1"/>
              </a:solidFill>
              <a:sym typeface="+mn-ea"/>
            </a:endParaRPr>
          </a:p>
          <a:p>
            <a:pPr indent="0" algn="l">
              <a:buFont typeface="Arial" panose="02080604020202020204" pitchFamily="34" charset="0"/>
              <a:buNone/>
            </a:pPr>
            <a:r>
              <a:rPr sz="1600">
                <a:solidFill>
                  <a:schemeClr val="bg1"/>
                </a:solidFill>
                <a:sym typeface="+mn-ea"/>
              </a:rPr>
              <a:t>Formerly </a:t>
            </a:r>
            <a:r>
              <a:rPr sz="1600" b="1">
                <a:solidFill>
                  <a:schemeClr val="bg1"/>
                </a:solidFill>
                <a:sym typeface="+mn-ea"/>
              </a:rPr>
              <a:t>called Amazon CloudWatch Events</a:t>
            </a:r>
            <a:endParaRPr sz="1600" b="1">
              <a:solidFill>
                <a:schemeClr val="bg1"/>
              </a:solidFill>
              <a:sym typeface="+mn-ea"/>
            </a:endParaRPr>
          </a:p>
        </p:txBody>
      </p:sp>
      <p:sp>
        <p:nvSpPr>
          <p:cNvPr id="9" name="Text Box 8"/>
          <p:cNvSpPr txBox="1"/>
          <p:nvPr/>
        </p:nvSpPr>
        <p:spPr>
          <a:xfrm>
            <a:off x="411099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10" name="Picture 9"/>
          <p:cNvPicPr>
            <a:picLocks noChangeAspect="1"/>
          </p:cNvPicPr>
          <p:nvPr/>
        </p:nvPicPr>
        <p:blipFill>
          <a:blip r:embed="rId1"/>
          <a:stretch>
            <a:fillRect/>
          </a:stretch>
        </p:blipFill>
        <p:spPr>
          <a:xfrm>
            <a:off x="2670175" y="2402840"/>
            <a:ext cx="9214485" cy="3611245"/>
          </a:xfrm>
          <a:prstGeom prst="rect">
            <a:avLst/>
          </a:prstGeom>
        </p:spPr>
      </p:pic>
      <p:sp>
        <p:nvSpPr>
          <p:cNvPr id="11" name="Text Box 10"/>
          <p:cNvSpPr txBox="1"/>
          <p:nvPr/>
        </p:nvSpPr>
        <p:spPr>
          <a:xfrm>
            <a:off x="4109720" y="6192520"/>
            <a:ext cx="4168775" cy="275590"/>
          </a:xfrm>
          <a:prstGeom prst="rect">
            <a:avLst/>
          </a:prstGeom>
          <a:noFill/>
        </p:spPr>
        <p:txBody>
          <a:bodyPr wrap="square" rtlCol="0" anchor="t">
            <a:spAutoFit/>
          </a:bodyPr>
          <a:p>
            <a:r>
              <a:rPr lang="en-US" sz="1200">
                <a:solidFill>
                  <a:schemeClr val="bg1"/>
                </a:solidFill>
              </a:rPr>
              <a:t>https://serverlessland.com/patterns</a:t>
            </a:r>
            <a:endParaRPr lang="en-US" sz="1200">
              <a:solidFill>
                <a:schemeClr val="bg1"/>
              </a:solidFill>
            </a:endParaRPr>
          </a:p>
        </p:txBody>
      </p:sp>
      <p:sp>
        <p:nvSpPr>
          <p:cNvPr id="4" name="Rectangles 3"/>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7" name="Rectangles 6"/>
          <p:cNvSpPr/>
          <p:nvPr/>
        </p:nvSpPr>
        <p:spPr>
          <a:xfrm>
            <a:off x="4106545" y="6411595"/>
            <a:ext cx="778637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31470" y="175895"/>
            <a:ext cx="2692400" cy="398780"/>
          </a:xfrm>
          <a:prstGeom prst="rect">
            <a:avLst/>
          </a:prstGeom>
          <a:noFill/>
        </p:spPr>
        <p:txBody>
          <a:bodyPr wrap="none" rtlCol="0">
            <a:spAutoFit/>
          </a:bodyPr>
          <a:p>
            <a:pPr algn="l"/>
            <a:r>
              <a:rPr lang="pt-PT" altLang="en-US" sz="2000" b="1" dirty="0">
                <a:solidFill>
                  <a:schemeClr val="bg1"/>
                </a:solidFill>
                <a:sym typeface="+mn-ea"/>
              </a:rPr>
              <a:t>What are events?</a:t>
            </a:r>
            <a:endParaRPr lang="pt-PT" altLang="en-US" sz="2000" b="1" dirty="0">
              <a:solidFill>
                <a:schemeClr val="bg1"/>
              </a:solidFill>
              <a:sym typeface="+mn-ea"/>
            </a:endParaRPr>
          </a:p>
        </p:txBody>
      </p:sp>
      <p:sp>
        <p:nvSpPr>
          <p:cNvPr id="2" name="Text Box 1"/>
          <p:cNvSpPr txBox="1"/>
          <p:nvPr/>
        </p:nvSpPr>
        <p:spPr>
          <a:xfrm>
            <a:off x="321945" y="1139190"/>
            <a:ext cx="10304780" cy="1814830"/>
          </a:xfrm>
          <a:prstGeom prst="rect">
            <a:avLst/>
          </a:prstGeom>
          <a:noFill/>
        </p:spPr>
        <p:txBody>
          <a:bodyPr wrap="square" rtlCol="0">
            <a:spAutoFit/>
          </a:bodyPr>
          <a:p>
            <a:pPr marL="342900" indent="-342900" algn="l">
              <a:buFont typeface="+mj-lt"/>
              <a:buAutoNum type="arabicPeriod"/>
            </a:pPr>
            <a:r>
              <a:rPr sz="1600">
                <a:solidFill>
                  <a:schemeClr val="bg1"/>
                </a:solidFill>
                <a:sym typeface="+mn-ea"/>
              </a:rPr>
              <a:t>An event is defined in JSON</a:t>
            </a:r>
            <a:endParaRPr sz="1600">
              <a:solidFill>
                <a:schemeClr val="bg1"/>
              </a:solidFill>
              <a:sym typeface="+mn-ea"/>
            </a:endParaRPr>
          </a:p>
          <a:p>
            <a:pPr marL="342900" indent="-342900" algn="l">
              <a:buFont typeface="+mj-lt"/>
              <a:buAutoNum type="arabicPeriod"/>
            </a:pPr>
            <a:r>
              <a:rPr sz="1600">
                <a:solidFill>
                  <a:schemeClr val="bg1"/>
                </a:solidFill>
                <a:sym typeface="+mn-ea"/>
              </a:rPr>
              <a:t>"Detail" is application specific</a:t>
            </a:r>
            <a:endParaRPr sz="1600">
              <a:solidFill>
                <a:schemeClr val="bg1"/>
              </a:solidFill>
              <a:sym typeface="+mn-ea"/>
            </a:endParaRPr>
          </a:p>
          <a:p>
            <a:pPr marL="342900" indent="-342900" algn="l">
              <a:buFont typeface="+mj-lt"/>
              <a:buAutoNum type="arabicPeriod"/>
            </a:pPr>
            <a:r>
              <a:rPr sz="1600">
                <a:solidFill>
                  <a:schemeClr val="bg1"/>
                </a:solidFill>
                <a:sym typeface="+mn-ea"/>
              </a:rPr>
              <a:t>Envelope attributes are provided by</a:t>
            </a:r>
            <a:endParaRPr sz="1600">
              <a:solidFill>
                <a:schemeClr val="bg1"/>
              </a:solidFill>
              <a:sym typeface="+mn-ea"/>
            </a:endParaRPr>
          </a:p>
          <a:p>
            <a:pPr marL="342900" indent="-342900" algn="l">
              <a:buFont typeface="+mj-lt"/>
              <a:buAutoNum type="arabicPeriod"/>
            </a:pPr>
            <a:r>
              <a:rPr sz="1600">
                <a:solidFill>
                  <a:schemeClr val="bg1"/>
                </a:solidFill>
                <a:sym typeface="+mn-ea"/>
              </a:rPr>
              <a:t>Amazon EventBridge</a:t>
            </a:r>
            <a:endParaRPr sz="1600">
              <a:solidFill>
                <a:schemeClr val="bg1"/>
              </a:solidFill>
              <a:sym typeface="+mn-ea"/>
            </a:endParaRPr>
          </a:p>
          <a:p>
            <a:pPr marL="342900" indent="-342900" algn="l">
              <a:buFont typeface="+mj-lt"/>
              <a:buAutoNum type="arabicPeriod"/>
            </a:pPr>
            <a:r>
              <a:rPr sz="1600">
                <a:solidFill>
                  <a:schemeClr val="bg1"/>
                </a:solidFill>
                <a:sym typeface="+mn-ea"/>
              </a:rPr>
              <a:t>Producers create events</a:t>
            </a:r>
            <a:endParaRPr sz="1600">
              <a:solidFill>
                <a:schemeClr val="bg1"/>
              </a:solidFill>
              <a:sym typeface="+mn-ea"/>
            </a:endParaRPr>
          </a:p>
          <a:p>
            <a:pPr marL="342900" indent="-342900" algn="l">
              <a:buFont typeface="+mj-lt"/>
              <a:buAutoNum type="arabicPeriod"/>
            </a:pPr>
            <a:r>
              <a:rPr sz="1600">
                <a:solidFill>
                  <a:schemeClr val="bg1"/>
                </a:solidFill>
                <a:sym typeface="+mn-ea"/>
              </a:rPr>
              <a:t>Consumers choose which events to</a:t>
            </a:r>
            <a:endParaRPr sz="1600">
              <a:solidFill>
                <a:schemeClr val="bg1"/>
              </a:solidFill>
              <a:sym typeface="+mn-ea"/>
            </a:endParaRPr>
          </a:p>
          <a:p>
            <a:pPr marL="342900" indent="-342900" algn="l">
              <a:buFont typeface="+mj-lt"/>
              <a:buAutoNum type="arabicPeriod"/>
            </a:pPr>
            <a:r>
              <a:rPr lang="pt-PT" sz="1600">
                <a:solidFill>
                  <a:schemeClr val="bg1"/>
                </a:solidFill>
                <a:sym typeface="+mn-ea"/>
              </a:rPr>
              <a:t>L</a:t>
            </a:r>
            <a:r>
              <a:rPr sz="1600">
                <a:solidFill>
                  <a:schemeClr val="bg1"/>
                </a:solidFill>
                <a:sym typeface="+mn-ea"/>
              </a:rPr>
              <a:t>isten to by using rules</a:t>
            </a:r>
            <a:endParaRPr sz="1600">
              <a:solidFill>
                <a:schemeClr val="bg1"/>
              </a:solidFill>
              <a:sym typeface="+mn-ea"/>
            </a:endParaRPr>
          </a:p>
        </p:txBody>
      </p:sp>
      <p:sp>
        <p:nvSpPr>
          <p:cNvPr id="9" name="Text Box 8"/>
          <p:cNvSpPr txBox="1"/>
          <p:nvPr/>
        </p:nvSpPr>
        <p:spPr>
          <a:xfrm>
            <a:off x="4127500" y="6397625"/>
            <a:ext cx="7776845" cy="275590"/>
          </a:xfrm>
          <a:prstGeom prst="rect">
            <a:avLst/>
          </a:prstGeom>
          <a:noFill/>
        </p:spPr>
        <p:txBody>
          <a:bodyPr wrap="square" rtlCol="0" anchor="t">
            <a:spAutoFit/>
          </a:bodyPr>
          <a:p>
            <a:r>
              <a:rPr lang="en-US" sz="1200">
                <a:solidFill>
                  <a:schemeClr val="bg1"/>
                </a:solidFill>
              </a:rPr>
              <a:t>https://da-public-assets.s3.amazonaws.com/serverlessland/pdf/2021+-+Serverlesspresso+exhibit+-+PDF.pdf</a:t>
            </a:r>
            <a:endParaRPr lang="en-US" sz="1200">
              <a:solidFill>
                <a:schemeClr val="bg1"/>
              </a:solidFill>
            </a:endParaRPr>
          </a:p>
        </p:txBody>
      </p:sp>
      <p:pic>
        <p:nvPicPr>
          <p:cNvPr id="4" name="Picture 3"/>
          <p:cNvPicPr>
            <a:picLocks noChangeAspect="1"/>
          </p:cNvPicPr>
          <p:nvPr/>
        </p:nvPicPr>
        <p:blipFill>
          <a:blip r:embed="rId1"/>
          <a:stretch>
            <a:fillRect/>
          </a:stretch>
        </p:blipFill>
        <p:spPr>
          <a:xfrm>
            <a:off x="6623685" y="836930"/>
            <a:ext cx="4305300" cy="4010025"/>
          </a:xfrm>
          <a:prstGeom prst="rect">
            <a:avLst/>
          </a:prstGeom>
        </p:spPr>
      </p:pic>
      <p:sp>
        <p:nvSpPr>
          <p:cNvPr id="5" name="Rectangles 4"/>
          <p:cNvSpPr/>
          <p:nvPr/>
        </p:nvSpPr>
        <p:spPr>
          <a:xfrm>
            <a:off x="450215" y="558800"/>
            <a:ext cx="6574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1" name="Rectangles 10"/>
          <p:cNvSpPr/>
          <p:nvPr/>
        </p:nvSpPr>
        <p:spPr>
          <a:xfrm>
            <a:off x="6753225" y="2596515"/>
            <a:ext cx="3855720" cy="1750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681470" y="4900930"/>
            <a:ext cx="3557905" cy="229870"/>
          </a:xfrm>
          <a:prstGeom prst="rect">
            <a:avLst/>
          </a:prstGeom>
          <a:noFill/>
        </p:spPr>
        <p:txBody>
          <a:bodyPr wrap="none" rtlCol="0">
            <a:spAutoFit/>
          </a:bodyPr>
          <a:p>
            <a:pPr algn="l"/>
            <a:r>
              <a:rPr lang="pt-PT" altLang="en-US" sz="900" b="1">
                <a:solidFill>
                  <a:schemeClr val="bg1"/>
                </a:solidFill>
              </a:rPr>
              <a:t>Figure: 1 - JSON event details is Custom(You define)</a:t>
            </a:r>
            <a:endParaRPr lang="pt-PT" altLang="en-US" sz="900" b="1">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4" name="Curved Connector 13"/>
          <p:cNvCxnSpPr/>
          <p:nvPr/>
        </p:nvCxnSpPr>
        <p:spPr>
          <a:xfrm flipV="1">
            <a:off x="3241675" y="228219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4600" y="218884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urved Connector 4"/>
          <p:cNvCxnSpPr/>
          <p:nvPr/>
        </p:nvCxnSpPr>
        <p:spPr>
          <a:xfrm flipV="1">
            <a:off x="1720215" y="2232660"/>
            <a:ext cx="95631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Rectangles 6"/>
          <p:cNvSpPr/>
          <p:nvPr/>
        </p:nvSpPr>
        <p:spPr>
          <a:xfrm>
            <a:off x="228600" y="6493510"/>
            <a:ext cx="6068060" cy="26352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54965" y="284480"/>
            <a:ext cx="5128895" cy="398780"/>
          </a:xfrm>
          <a:prstGeom prst="rect">
            <a:avLst/>
          </a:prstGeom>
          <a:noFill/>
        </p:spPr>
        <p:txBody>
          <a:bodyPr wrap="none" rtlCol="0">
            <a:spAutoFit/>
          </a:bodyPr>
          <a:p>
            <a:pPr algn="l"/>
            <a:r>
              <a:rPr lang="pt-PT" altLang="en-US" sz="2000" b="1" dirty="0">
                <a:solidFill>
                  <a:schemeClr val="bg1"/>
                </a:solidFill>
                <a:sym typeface="+mn-ea"/>
              </a:rPr>
              <a:t>Understanding EventBridge target</a:t>
            </a:r>
            <a:endParaRPr lang="pt-PT" altLang="en-US" sz="2000" b="1" dirty="0">
              <a:solidFill>
                <a:schemeClr val="bg1"/>
              </a:solidFill>
              <a:sym typeface="+mn-ea"/>
            </a:endParaRPr>
          </a:p>
        </p:txBody>
      </p:sp>
      <p:sp>
        <p:nvSpPr>
          <p:cNvPr id="9" name="Text Box 8"/>
          <p:cNvSpPr txBox="1"/>
          <p:nvPr/>
        </p:nvSpPr>
        <p:spPr>
          <a:xfrm>
            <a:off x="227965" y="6479540"/>
            <a:ext cx="6024245" cy="275590"/>
          </a:xfrm>
          <a:prstGeom prst="rect">
            <a:avLst/>
          </a:prstGeom>
          <a:noFill/>
        </p:spPr>
        <p:txBody>
          <a:bodyPr wrap="square" rtlCol="0" anchor="t">
            <a:spAutoFit/>
          </a:bodyPr>
          <a:p>
            <a:r>
              <a:rPr lang="en-US" sz="1200">
                <a:solidFill>
                  <a:schemeClr val="bg1"/>
                </a:solidFill>
              </a:rPr>
              <a:t>Serverless Visuals: Small bite sized visuals about Amazon</a:t>
            </a:r>
            <a:r>
              <a:rPr lang="pt-PT" altLang="en-US" sz="1200">
                <a:solidFill>
                  <a:schemeClr val="bg1"/>
                </a:solidFill>
              </a:rPr>
              <a:t> </a:t>
            </a:r>
            <a:r>
              <a:rPr lang="en-US" sz="1200">
                <a:solidFill>
                  <a:schemeClr val="bg1"/>
                </a:solidFill>
              </a:rPr>
              <a:t>EventBridge</a:t>
            </a:r>
            <a:r>
              <a:rPr lang="pt-PT" altLang="en-US" sz="1200">
                <a:solidFill>
                  <a:schemeClr val="bg1"/>
                </a:solidFill>
              </a:rPr>
              <a:t> </a:t>
            </a:r>
            <a:r>
              <a:rPr lang="en-US" sz="1200">
                <a:solidFill>
                  <a:schemeClr val="bg1"/>
                </a:solidFill>
              </a:rPr>
              <a:t>David Boyne</a:t>
            </a:r>
            <a:endParaRPr lang="en-US" sz="1200">
              <a:solidFill>
                <a:schemeClr val="bg1"/>
              </a:solidFill>
            </a:endParaRPr>
          </a:p>
        </p:txBody>
      </p:sp>
      <p:cxnSp>
        <p:nvCxnSpPr>
          <p:cNvPr id="8" name="Curved Connector 7"/>
          <p:cNvCxnSpPr>
            <a:endCxn id="21" idx="1"/>
          </p:cNvCxnSpPr>
          <p:nvPr/>
        </p:nvCxnSpPr>
        <p:spPr>
          <a:xfrm flipV="1">
            <a:off x="354330" y="2249805"/>
            <a:ext cx="502920" cy="0"/>
          </a:xfrm>
          <a:prstGeom prst="curvedConnector3">
            <a:avLst>
              <a:gd name="adj1" fmla="val 50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2"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865" y="2122170"/>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6"/>
          <p:cNvSpPr txBox="1"/>
          <p:nvPr/>
        </p:nvSpPr>
        <p:spPr>
          <a:xfrm>
            <a:off x="288608" y="3449955"/>
            <a:ext cx="1920875"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What are target ? </a:t>
            </a:r>
            <a:endParaRPr lang="pt-PT" altLang="en-US" sz="1200">
              <a:solidFill>
                <a:schemeClr val="bg1"/>
              </a:solidFill>
              <a:latin typeface="Neuropolitical Rg" panose="020B0605020201080104" charset="0"/>
              <a:cs typeface="Neuropolitical Rg" panose="020B0605020201080104" charset="0"/>
            </a:endParaRPr>
          </a:p>
        </p:txBody>
      </p:sp>
      <p:sp>
        <p:nvSpPr>
          <p:cNvPr id="21" name="Rounded Rectangle 20"/>
          <p:cNvSpPr/>
          <p:nvPr/>
        </p:nvSpPr>
        <p:spPr>
          <a:xfrm>
            <a:off x="857250" y="20802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126490" y="21012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31" name="Rounded Rectangle 30"/>
          <p:cNvSpPr/>
          <p:nvPr/>
        </p:nvSpPr>
        <p:spPr>
          <a:xfrm>
            <a:off x="4239895" y="2102485"/>
            <a:ext cx="1071245" cy="338455"/>
          </a:xfrm>
          <a:prstGeom prst="roundRect">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09135" y="2123440"/>
            <a:ext cx="599440" cy="275590"/>
          </a:xfrm>
          <a:prstGeom prst="rect">
            <a:avLst/>
          </a:prstGeom>
          <a:noFill/>
        </p:spPr>
        <p:txBody>
          <a:bodyPr wrap="none" rtlCol="0">
            <a:spAutoFit/>
          </a:bodyPr>
          <a:p>
            <a:r>
              <a:rPr lang="pt-PT" altLang="en-US" sz="1200">
                <a:solidFill>
                  <a:schemeClr val="bg1"/>
                </a:solidFill>
              </a:rPr>
              <a:t>target</a:t>
            </a:r>
            <a:endParaRPr lang="pt-PT" altLang="en-US" sz="1200">
              <a:solidFill>
                <a:schemeClr val="bg1"/>
              </a:solidFill>
            </a:endParaRPr>
          </a:p>
        </p:txBody>
      </p:sp>
      <p:sp>
        <p:nvSpPr>
          <p:cNvPr id="34" name="Text Box 33"/>
          <p:cNvSpPr txBox="1"/>
          <p:nvPr/>
        </p:nvSpPr>
        <p:spPr>
          <a:xfrm>
            <a:off x="1660525" y="1280795"/>
            <a:ext cx="136906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Does not know about</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consumers decoupled</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35" name="Curved Connector 34"/>
          <p:cNvCxnSpPr>
            <a:endCxn id="4" idx="0"/>
          </p:cNvCxnSpPr>
          <p:nvPr/>
        </p:nvCxnSpPr>
        <p:spPr>
          <a:xfrm rot="10800000" flipV="1">
            <a:off x="843915" y="1479550"/>
            <a:ext cx="866775" cy="715010"/>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436110" y="2989580"/>
            <a:ext cx="922020"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Also knoe as</a:t>
            </a:r>
            <a:endParaRPr lang="pt-PT" altLang="en-US" sz="1200">
              <a:solidFill>
                <a:schemeClr val="bg1"/>
              </a:solidFill>
              <a:latin typeface="Janda Cheerful Script" panose="02000505000000020003" charset="0"/>
              <a:cs typeface="Janda Cheerful Script" panose="02000505000000020003" charset="0"/>
            </a:endParaRPr>
          </a:p>
          <a:p>
            <a:pPr algn="ctr"/>
            <a:r>
              <a:rPr lang="pt-PT" altLang="en-US" sz="1200">
                <a:solidFill>
                  <a:schemeClr val="bg1"/>
                </a:solidFill>
                <a:latin typeface="Janda Cheerful Script" panose="02000505000000020003" charset="0"/>
                <a:cs typeface="Janda Cheerful Script" panose="02000505000000020003" charset="0"/>
              </a:rPr>
              <a:t>consumer</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41" name="Curved Connector 40"/>
          <p:cNvCxnSpPr/>
          <p:nvPr/>
        </p:nvCxnSpPr>
        <p:spPr>
          <a:xfrm rot="16200000">
            <a:off x="472122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a:off x="7877175" y="2966085"/>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73"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80" y="2729865"/>
            <a:ext cx="50038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0"/>
          <p:cNvSpPr txBox="1">
            <a:spLocks noChangeArrowheads="1"/>
          </p:cNvSpPr>
          <p:nvPr/>
        </p:nvSpPr>
        <p:spPr bwMode="auto">
          <a:xfrm>
            <a:off x="9635490" y="3307080"/>
            <a:ext cx="10007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7" name="Rounded Rectangle 76"/>
          <p:cNvSpPr/>
          <p:nvPr/>
        </p:nvSpPr>
        <p:spPr>
          <a:xfrm>
            <a:off x="6628130" y="2791460"/>
            <a:ext cx="1313815" cy="338455"/>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Text Box 77"/>
          <p:cNvSpPr txBox="1"/>
          <p:nvPr/>
        </p:nvSpPr>
        <p:spPr>
          <a:xfrm>
            <a:off x="6897370" y="2812415"/>
            <a:ext cx="821690" cy="275590"/>
          </a:xfrm>
          <a:prstGeom prst="rect">
            <a:avLst/>
          </a:prstGeom>
          <a:noFill/>
        </p:spPr>
        <p:txBody>
          <a:bodyPr wrap="none" rtlCol="0">
            <a:spAutoFit/>
          </a:bodyPr>
          <a:p>
            <a:r>
              <a:rPr lang="pt-PT" altLang="en-US" sz="1200">
                <a:solidFill>
                  <a:schemeClr val="bg1"/>
                </a:solidFill>
              </a:rPr>
              <a:t>Eventbus</a:t>
            </a:r>
            <a:endParaRPr lang="pt-PT" altLang="en-US" sz="1200">
              <a:solidFill>
                <a:schemeClr val="bg1"/>
              </a:solidFill>
            </a:endParaRPr>
          </a:p>
        </p:txBody>
      </p:sp>
      <p:sp>
        <p:nvSpPr>
          <p:cNvPr id="80" name="Text Box 79"/>
          <p:cNvSpPr txBox="1"/>
          <p:nvPr/>
        </p:nvSpPr>
        <p:spPr>
          <a:xfrm>
            <a:off x="8003540" y="1634490"/>
            <a:ext cx="1885315" cy="460375"/>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Bus need permissions</a:t>
            </a:r>
            <a:endParaRPr lang="pt-PT" altLang="en-US" sz="1200">
              <a:solidFill>
                <a:schemeClr val="bg1"/>
              </a:solidFill>
              <a:latin typeface="Janda Cheerful Script" panose="02000505000000020003" charset="0"/>
              <a:cs typeface="Janda Cheerful Script" panose="02000505000000020003" charset="0"/>
            </a:endParaRPr>
          </a:p>
          <a:p>
            <a:r>
              <a:rPr lang="pt-PT" altLang="en-US" sz="1200">
                <a:solidFill>
                  <a:schemeClr val="bg1"/>
                </a:solidFill>
                <a:latin typeface="Janda Cheerful Script" panose="02000505000000020003" charset="0"/>
                <a:cs typeface="Janda Cheerful Script" panose="02000505000000020003" charset="0"/>
              </a:rPr>
              <a:t>to talk to targewt(ex lambda)</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81" name="Curved Connector 80"/>
          <p:cNvCxnSpPr/>
          <p:nvPr/>
        </p:nvCxnSpPr>
        <p:spPr>
          <a:xfrm rot="10800000" flipV="1">
            <a:off x="7218045" y="1864995"/>
            <a:ext cx="866775" cy="815340"/>
          </a:xfrm>
          <a:prstGeom prst="curvedConnector3">
            <a:avLst>
              <a:gd name="adj1" fmla="val 49963"/>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666365" y="2101215"/>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2935605" y="2122170"/>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pic>
        <p:nvPicPr>
          <p:cNvPr id="13" name="Graphic 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3140" y="2139315"/>
            <a:ext cx="221615" cy="221615"/>
          </a:xfrm>
          <a:prstGeom prst="rect">
            <a:avLst/>
          </a:prstGeom>
          <a:solidFill>
            <a:schemeClr val="accent1"/>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urved Connector 15"/>
          <p:cNvCxnSpPr/>
          <p:nvPr/>
        </p:nvCxnSpPr>
        <p:spPr>
          <a:xfrm rot="16200000">
            <a:off x="2795905" y="2689225"/>
            <a:ext cx="378460" cy="99695"/>
          </a:xfrm>
          <a:prstGeom prst="curvedConnector3">
            <a:avLst>
              <a:gd name="adj1" fmla="val 49916"/>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2524125" y="2869565"/>
            <a:ext cx="1076325"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filter out events</a:t>
            </a:r>
            <a:endParaRPr lang="pt-PT" altLang="en-US" sz="1200">
              <a:solidFill>
                <a:schemeClr val="bg1"/>
              </a:solidFill>
              <a:latin typeface="Janda Cheerful Script" panose="02000505000000020003" charset="0"/>
              <a:cs typeface="Janda Cheerful Script" panose="02000505000000020003" charset="0"/>
            </a:endParaRPr>
          </a:p>
        </p:txBody>
      </p:sp>
      <p:sp>
        <p:nvSpPr>
          <p:cNvPr id="20" name="Rounded Rectangle 19"/>
          <p:cNvSpPr/>
          <p:nvPr/>
        </p:nvSpPr>
        <p:spPr>
          <a:xfrm>
            <a:off x="8346440" y="2806700"/>
            <a:ext cx="1018540" cy="338455"/>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8615680" y="2827655"/>
            <a:ext cx="448945" cy="275590"/>
          </a:xfrm>
          <a:prstGeom prst="rect">
            <a:avLst/>
          </a:prstGeom>
          <a:noFill/>
        </p:spPr>
        <p:txBody>
          <a:bodyPr wrap="none" rtlCol="0">
            <a:spAutoFit/>
          </a:bodyPr>
          <a:p>
            <a:r>
              <a:rPr lang="pt-PT" altLang="en-US" sz="1200">
                <a:solidFill>
                  <a:schemeClr val="bg1"/>
                </a:solidFill>
              </a:rPr>
              <a:t>rule</a:t>
            </a:r>
            <a:endParaRPr lang="pt-PT" altLang="en-US" sz="1200">
              <a:solidFill>
                <a:schemeClr val="bg1"/>
              </a:solidFill>
            </a:endParaRPr>
          </a:p>
        </p:txBody>
      </p:sp>
      <p:cxnSp>
        <p:nvCxnSpPr>
          <p:cNvPr id="24" name="Curved Connector 23"/>
          <p:cNvCxnSpPr/>
          <p:nvPr/>
        </p:nvCxnSpPr>
        <p:spPr>
          <a:xfrm>
            <a:off x="9305290" y="2974340"/>
            <a:ext cx="476885" cy="3175"/>
          </a:xfrm>
          <a:prstGeom prst="curvedConnector2">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449061" y="4022090"/>
            <a:ext cx="2065020" cy="275590"/>
          </a:xfrm>
          <a:prstGeom prst="rect">
            <a:avLst/>
          </a:prstGeom>
          <a:noFill/>
        </p:spPr>
        <p:txBody>
          <a:bodyPr wrap="none" rtlCol="0">
            <a:spAutoFit/>
          </a:bodyPr>
          <a:p>
            <a:pPr algn="ctr"/>
            <a:r>
              <a:rPr lang="pt-PT" altLang="en-US" sz="1200">
                <a:solidFill>
                  <a:schemeClr val="bg1"/>
                </a:solidFill>
                <a:latin typeface="Neuropolitical Rg" panose="020B0605020201080104" charset="0"/>
                <a:cs typeface="Neuropolitical Rg" panose="020B0605020201080104" charset="0"/>
              </a:rPr>
              <a:t>Target Permissions </a:t>
            </a:r>
            <a:endParaRPr lang="pt-PT" altLang="en-US" sz="1200">
              <a:solidFill>
                <a:schemeClr val="bg1"/>
              </a:solidFill>
              <a:latin typeface="Neuropolitical Rg" panose="020B0605020201080104" charset="0"/>
              <a:cs typeface="Neuropolitical Rg" panose="020B0605020201080104" charset="0"/>
            </a:endParaRPr>
          </a:p>
        </p:txBody>
      </p:sp>
      <p:sp>
        <p:nvSpPr>
          <p:cNvPr id="26" name="Text Box 25"/>
          <p:cNvSpPr txBox="1"/>
          <p:nvPr/>
        </p:nvSpPr>
        <p:spPr>
          <a:xfrm>
            <a:off x="10773410" y="3145155"/>
            <a:ext cx="1047750" cy="275590"/>
          </a:xfrm>
          <a:prstGeom prst="rect">
            <a:avLst/>
          </a:prstGeom>
          <a:noFill/>
        </p:spPr>
        <p:txBody>
          <a:bodyPr wrap="none" rtlCol="0">
            <a:spAutoFit/>
          </a:bodyPr>
          <a:p>
            <a:r>
              <a:rPr lang="pt-PT" altLang="en-US" sz="1200">
                <a:solidFill>
                  <a:schemeClr val="bg1"/>
                </a:solidFill>
                <a:latin typeface="Janda Cheerful Script" panose="02000505000000020003" charset="0"/>
                <a:cs typeface="Janda Cheerful Script" panose="02000505000000020003" charset="0"/>
              </a:rPr>
              <a:t>Target Example</a:t>
            </a:r>
            <a:endParaRPr lang="pt-PT" altLang="en-US" sz="1200">
              <a:solidFill>
                <a:schemeClr val="bg1"/>
              </a:solidFill>
              <a:latin typeface="Janda Cheerful Script" panose="02000505000000020003" charset="0"/>
              <a:cs typeface="Janda Cheerful Script" panose="02000505000000020003" charset="0"/>
            </a:endParaRPr>
          </a:p>
        </p:txBody>
      </p:sp>
      <p:cxnSp>
        <p:nvCxnSpPr>
          <p:cNvPr id="29" name="Curved Connector 28"/>
          <p:cNvCxnSpPr>
            <a:endCxn id="73" idx="3"/>
          </p:cNvCxnSpPr>
          <p:nvPr/>
        </p:nvCxnSpPr>
        <p:spPr>
          <a:xfrm rot="10800000">
            <a:off x="10386060" y="2980055"/>
            <a:ext cx="811530" cy="104140"/>
          </a:xfrm>
          <a:prstGeom prst="curvedConnector3">
            <a:avLst>
              <a:gd name="adj1" fmla="val 50000"/>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0" idx="3"/>
          </p:cNvCxnSpPr>
          <p:nvPr/>
        </p:nvCxnSpPr>
        <p:spPr>
          <a:xfrm>
            <a:off x="9888855" y="1864995"/>
            <a:ext cx="179070" cy="788035"/>
          </a:xfrm>
          <a:prstGeom prst="curvedConnector2">
            <a:avLst/>
          </a:prstGeom>
          <a:ln w="1905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loc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155" y="2118360"/>
            <a:ext cx="245745" cy="280670"/>
          </a:xfrm>
          <a:prstGeom prst="rect">
            <a:avLst/>
          </a:prstGeom>
        </p:spPr>
      </p:pic>
      <p:sp>
        <p:nvSpPr>
          <p:cNvPr id="37" name="Text Box 36"/>
          <p:cNvSpPr txBox="1"/>
          <p:nvPr/>
        </p:nvSpPr>
        <p:spPr>
          <a:xfrm>
            <a:off x="546100" y="3834765"/>
            <a:ext cx="4404360"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Targets are consumer of you events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use rules to process events before reaching targets</a:t>
            </a:r>
            <a:endParaRPr lang="pt-PT" altLang="en-US" sz="1000">
              <a:solidFill>
                <a:schemeClr val="bg1"/>
              </a:solidFill>
              <a:latin typeface="Neuropolitical Rg" panose="020B0605020201080104" charset="0"/>
              <a:cs typeface="Neuropolitical Rg" panose="020B0605020201080104" charset="0"/>
            </a:endParaRPr>
          </a:p>
        </p:txBody>
      </p:sp>
      <p:sp>
        <p:nvSpPr>
          <p:cNvPr id="47" name="Text Box 46"/>
          <p:cNvSpPr txBox="1"/>
          <p:nvPr/>
        </p:nvSpPr>
        <p:spPr>
          <a:xfrm>
            <a:off x="6699250" y="4389120"/>
            <a:ext cx="3437255" cy="398780"/>
          </a:xfrm>
          <a:prstGeom prst="rect">
            <a:avLst/>
          </a:prstGeom>
          <a:noFill/>
        </p:spPr>
        <p:txBody>
          <a:bodyPr wrap="none" rtlCol="0">
            <a:spAutoFit/>
          </a:bodyPr>
          <a:p>
            <a:r>
              <a:rPr lang="pt-PT" altLang="en-US" sz="1000">
                <a:solidFill>
                  <a:schemeClr val="bg1"/>
                </a:solidFill>
                <a:latin typeface="Neuropolitical Rg" panose="020B0605020201080104" charset="0"/>
                <a:cs typeface="Neuropolitical Rg" panose="020B0605020201080104" charset="0"/>
              </a:rPr>
              <a:t>Your eventBridge bus need permissions</a:t>
            </a:r>
            <a:endParaRPr lang="pt-PT" altLang="en-US" sz="1000">
              <a:solidFill>
                <a:schemeClr val="bg1"/>
              </a:solidFill>
              <a:latin typeface="Neuropolitical Rg" panose="020B0605020201080104" charset="0"/>
              <a:cs typeface="Neuropolitical Rg" panose="020B0605020201080104" charset="0"/>
            </a:endParaRPr>
          </a:p>
          <a:p>
            <a:r>
              <a:rPr lang="pt-PT" altLang="en-US" sz="1000">
                <a:solidFill>
                  <a:schemeClr val="bg1"/>
                </a:solidFill>
                <a:latin typeface="Neuropolitical Rg" panose="020B0605020201080104" charset="0"/>
                <a:cs typeface="Neuropolitical Rg" panose="020B0605020201080104" charset="0"/>
              </a:rPr>
              <a:t>to send events to targets</a:t>
            </a:r>
            <a:endParaRPr lang="pt-PT" altLang="en-US" sz="1000">
              <a:solidFill>
                <a:schemeClr val="bg1"/>
              </a:solidFill>
              <a:latin typeface="Neuropolitical Rg" panose="020B0605020201080104" charset="0"/>
              <a:cs typeface="Neuropolitical Rg" panose="020B0605020201080104" charset="0"/>
            </a:endParaRPr>
          </a:p>
        </p:txBody>
      </p:sp>
      <p:sp>
        <p:nvSpPr>
          <p:cNvPr id="2" name="Rectangles 1"/>
          <p:cNvSpPr/>
          <p:nvPr/>
        </p:nvSpPr>
        <p:spPr>
          <a:xfrm>
            <a:off x="450215" y="720725"/>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a:t>
            </a:r>
            <a:r>
              <a:rPr lang="pt-PT" sz="2000" b="1">
                <a:solidFill>
                  <a:schemeClr val="bg1"/>
                </a:solidFill>
                <a:sym typeface="+mn-ea"/>
              </a:rPr>
              <a:t>EventBridge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775200" y="6409690"/>
            <a:ext cx="6979285" cy="275590"/>
          </a:xfrm>
          <a:prstGeom prst="rect">
            <a:avLst/>
          </a:prstGeom>
          <a:noFill/>
        </p:spPr>
        <p:txBody>
          <a:bodyPr wrap="square" rtlCol="0" anchor="t">
            <a:spAutoFit/>
          </a:bodyPr>
          <a:p>
            <a:r>
              <a:rPr lang="en-US" sz="1200">
                <a:solidFill>
                  <a:schemeClr val="bg1"/>
                </a:solidFill>
              </a:rPr>
              <a:t>https://github.com/weder96/joinCommunity2023/blob/main/learning/19_eventbridge/README.md</a:t>
            </a:r>
            <a:endParaRPr lang="en-US" sz="1200">
              <a:solidFill>
                <a:schemeClr val="bg1"/>
              </a:solidFill>
            </a:endParaRPr>
          </a:p>
        </p:txBody>
      </p:sp>
      <p:pic>
        <p:nvPicPr>
          <p:cNvPr id="7" name="Graphic 19"/>
          <p:cNvPicPr>
            <a:picLocks noChangeAspect="1" noChangeArrowheads="1"/>
          </p:cNvPicPr>
          <p:nvPr/>
        </p:nvPicPr>
        <p:blipFill>
          <a:blip r:embed="rId1">
            <a:extLst>
              <a:ext uri="{96DAC541-7B7A-43D3-8B79-37D633B846F1}">
                <asvg:svgBlip xmlns:asvg="http://schemas.microsoft.com/office/drawing/2016/SVG/main" r:embed="rId2"/>
              </a:ext>
            </a:extLst>
          </a:blip>
          <a:srcRect/>
          <a:stretch>
            <a:fillRect/>
          </a:stretch>
        </p:blipFill>
        <p:spPr bwMode="auto">
          <a:xfrm>
            <a:off x="10439400" y="495363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ChangeArrowheads="1"/>
          </p:cNvSpPr>
          <p:nvPr/>
        </p:nvSpPr>
        <p:spPr bwMode="auto">
          <a:xfrm>
            <a:off x="9682163" y="5725160"/>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 name="Picture 8"/>
          <p:cNvPicPr>
            <a:picLocks noChangeAspect="1"/>
          </p:cNvPicPr>
          <p:nvPr/>
        </p:nvPicPr>
        <p:blipFill>
          <a:blip r:embed="rId3"/>
          <a:stretch>
            <a:fillRect/>
          </a:stretch>
        </p:blipFill>
        <p:spPr>
          <a:xfrm>
            <a:off x="446405" y="815975"/>
            <a:ext cx="9246235" cy="5260975"/>
          </a:xfrm>
          <a:prstGeom prst="rect">
            <a:avLst/>
          </a:prstGeom>
        </p:spPr>
      </p:pic>
      <p:pic>
        <p:nvPicPr>
          <p:cNvPr id="10" name="Picture 9"/>
          <p:cNvPicPr>
            <a:picLocks noChangeAspect="1"/>
          </p:cNvPicPr>
          <p:nvPr/>
        </p:nvPicPr>
        <p:blipFill>
          <a:blip r:embed="rId4"/>
          <a:stretch>
            <a:fillRect/>
          </a:stretch>
        </p:blipFill>
        <p:spPr>
          <a:xfrm>
            <a:off x="9450705" y="877570"/>
            <a:ext cx="2524125" cy="2562225"/>
          </a:xfrm>
          <a:prstGeom prst="rect">
            <a:avLst/>
          </a:prstGeom>
        </p:spPr>
      </p:pic>
      <p:sp>
        <p:nvSpPr>
          <p:cNvPr id="11" name="Rectangles 10"/>
          <p:cNvSpPr/>
          <p:nvPr/>
        </p:nvSpPr>
        <p:spPr>
          <a:xfrm>
            <a:off x="456565" y="3149600"/>
            <a:ext cx="1732280" cy="9880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399415" y="6081395"/>
            <a:ext cx="6893560" cy="229870"/>
          </a:xfrm>
          <a:prstGeom prst="rect">
            <a:avLst/>
          </a:prstGeom>
          <a:noFill/>
        </p:spPr>
        <p:txBody>
          <a:bodyPr wrap="none" rtlCol="0">
            <a:spAutoFit/>
          </a:bodyPr>
          <a:p>
            <a:pPr algn="l"/>
            <a:r>
              <a:rPr lang="pt-PT" altLang="en-US" sz="900" b="1">
                <a:solidFill>
                  <a:schemeClr val="bg1"/>
                </a:solidFill>
              </a:rPr>
              <a:t>Figure: 1 - create EventBridge AWS CLI Commands (create, putTarget, putRule , permission, putEvents)</a:t>
            </a:r>
            <a:endParaRPr lang="pt-PT" altLang="en-US" sz="900" b="1">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14605"/>
            <a:ext cx="10001250" cy="681355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58445" y="1496060"/>
            <a:ext cx="3850005" cy="222567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Application</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Orchestration</a:t>
            </a:r>
            <a:endParaRPr lang="pt-PT" altLang="en-US" sz="4800">
              <a:solidFill>
                <a:schemeClr val="bg1"/>
              </a:solidFill>
              <a:latin typeface="Swiss921 BT" panose="020B0806030502050204" charset="0"/>
              <a:cs typeface="Swiss921 BT" panose="020B0806030502050204" charset="0"/>
              <a:sym typeface="+mn-ea"/>
            </a:endParaRPr>
          </a:p>
        </p:txBody>
      </p:sp>
      <p:pic>
        <p:nvPicPr>
          <p:cNvPr id="25"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215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4445" y="1041400"/>
            <a:ext cx="1518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STEP FUNCTIONS</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3970"/>
            <a:ext cx="12205970" cy="6890385"/>
          </a:xfrm>
          <a:prstGeom prst="rect">
            <a:avLst/>
          </a:prstGeom>
        </p:spPr>
      </p:pic>
      <p:sp>
        <p:nvSpPr>
          <p:cNvPr id="4" name="Rectangles 3"/>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61620" y="2707958"/>
            <a:ext cx="3688715" cy="1487170"/>
          </a:xfrm>
          <a:prstGeom prst="rect">
            <a:avLst/>
          </a:prstGeom>
        </p:spPr>
        <p:txBody>
          <a:bodyPr vert="horz" wrap="square" lIns="0" tIns="10583" rIns="0" bIns="0" rtlCol="0">
            <a:spAutoFit/>
          </a:bodyPr>
          <a:lstStyle/>
          <a:p>
            <a:pPr marL="12700" algn="ctr">
              <a:lnSpc>
                <a:spcPct val="100000"/>
              </a:lnSpc>
              <a:spcBef>
                <a:spcPts val="100"/>
              </a:spcBef>
            </a:pPr>
            <a:r>
              <a:rPr sz="4800">
                <a:solidFill>
                  <a:schemeClr val="bg1"/>
                </a:solidFill>
                <a:latin typeface="Swiss921 BT" panose="020B0806030502050204" charset="0"/>
                <a:cs typeface="Swiss921 BT" panose="020B0806030502050204" charset="0"/>
                <a:sym typeface="+mn-ea"/>
              </a:rPr>
              <a:t>AWS </a:t>
            </a:r>
            <a:br>
              <a:rPr sz="4800">
                <a:solidFill>
                  <a:schemeClr val="bg1"/>
                </a:solidFill>
                <a:latin typeface="Swiss921 BT" panose="020B0806030502050204" charset="0"/>
                <a:cs typeface="Swiss921 BT" panose="020B0806030502050204" charset="0"/>
                <a:sym typeface="+mn-ea"/>
              </a:rPr>
            </a:br>
            <a:r>
              <a:rPr sz="4800">
                <a:solidFill>
                  <a:schemeClr val="bg1"/>
                </a:solidFill>
                <a:latin typeface="Swiss921 BT" panose="020B0806030502050204" charset="0"/>
                <a:cs typeface="Swiss921 BT" panose="020B0806030502050204" charset="0"/>
                <a:sym typeface="+mn-ea"/>
              </a:rPr>
              <a:t>Step Functions</a:t>
            </a:r>
            <a:r>
              <a:rPr lang="pt-PT" altLang="en-US" sz="4800">
                <a:solidFill>
                  <a:schemeClr val="bg1"/>
                </a:solidFill>
                <a:latin typeface="Swiss921 BT" panose="020B0806030502050204" charset="0"/>
                <a:cs typeface="Swiss921 BT" panose="020B0806030502050204" charset="0"/>
                <a:sym typeface="+mn-ea"/>
              </a:rPr>
              <a:t> </a:t>
            </a:r>
            <a:endParaRPr lang="pt-PT" altLang="en-US" sz="4800">
              <a:solidFill>
                <a:schemeClr val="bg1"/>
              </a:solidFill>
              <a:latin typeface="Swiss921 BT" panose="020B0806030502050204" charset="0"/>
              <a:cs typeface="Swiss921 BT" panose="020B0806030502050204" charset="0"/>
              <a:sym typeface="+mn-ea"/>
            </a:endParaRPr>
          </a:p>
        </p:txBody>
      </p:sp>
      <p:pic>
        <p:nvPicPr>
          <p:cNvPr id="2" name="Graphic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 y="30988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6390" y="360045"/>
            <a:ext cx="1831975" cy="398780"/>
          </a:xfrm>
          <a:prstGeom prst="rect">
            <a:avLst/>
          </a:prstGeom>
          <a:noFill/>
        </p:spPr>
        <p:txBody>
          <a:bodyPr wrap="none" rtlCol="0">
            <a:spAutoFit/>
          </a:bodyPr>
          <a:p>
            <a:pPr algn="l"/>
            <a:r>
              <a:rPr lang="pt-PT" altLang="en-US" sz="2000" b="1" dirty="0">
                <a:solidFill>
                  <a:schemeClr val="bg1"/>
                </a:solidFill>
                <a:sym typeface="+mn-ea"/>
              </a:rPr>
              <a:t>State types</a:t>
            </a:r>
            <a:endParaRPr lang="pt-PT" altLang="en-US" sz="2000" b="1" dirty="0">
              <a:solidFill>
                <a:schemeClr val="bg1"/>
              </a:solidFill>
              <a:sym typeface="+mn-ea"/>
            </a:endParaRPr>
          </a:p>
        </p:txBody>
      </p:sp>
      <p:pic>
        <p:nvPicPr>
          <p:cNvPr id="4" name="Graphic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88700" y="6200775"/>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s 28"/>
          <p:cNvSpPr/>
          <p:nvPr/>
        </p:nvSpPr>
        <p:spPr>
          <a:xfrm>
            <a:off x="509270" y="111633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407035" y="1224915"/>
            <a:ext cx="1224915" cy="521970"/>
          </a:xfrm>
          <a:prstGeom prst="rect">
            <a:avLst/>
          </a:prstGeom>
          <a:noFill/>
        </p:spPr>
        <p:txBody>
          <a:bodyPr wrap="square" rtlCol="0" anchor="t">
            <a:spAutoFit/>
          </a:bodyPr>
          <a:p>
            <a:pPr algn="ctr"/>
            <a:r>
              <a:rPr lang="pt-PT" altLang="en-US" sz="1400">
                <a:solidFill>
                  <a:schemeClr val="bg1"/>
                </a:solidFill>
              </a:rPr>
              <a:t>Task</a:t>
            </a:r>
            <a:endParaRPr lang="pt-PT" altLang="en-US" sz="1400">
              <a:solidFill>
                <a:schemeClr val="bg1"/>
              </a:solidFill>
            </a:endParaRPr>
          </a:p>
          <a:p>
            <a:pPr algn="ctr"/>
            <a:endParaRPr lang="pt-PT" altLang="en-US" sz="1400">
              <a:solidFill>
                <a:schemeClr val="bg1"/>
              </a:solidFill>
            </a:endParaRPr>
          </a:p>
        </p:txBody>
      </p:sp>
      <p:sp>
        <p:nvSpPr>
          <p:cNvPr id="8" name="Rectangles 7"/>
          <p:cNvSpPr/>
          <p:nvPr/>
        </p:nvSpPr>
        <p:spPr>
          <a:xfrm>
            <a:off x="1855470" y="111252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1911985" y="1265555"/>
            <a:ext cx="3509010" cy="306705"/>
          </a:xfrm>
          <a:prstGeom prst="rect">
            <a:avLst/>
          </a:prstGeom>
          <a:noFill/>
        </p:spPr>
        <p:txBody>
          <a:bodyPr wrap="square" rtlCol="0" anchor="t">
            <a:spAutoFit/>
          </a:bodyPr>
          <a:p>
            <a:pPr algn="l"/>
            <a:r>
              <a:rPr lang="pt-PT" sz="1400">
                <a:solidFill>
                  <a:schemeClr val="bg1"/>
                </a:solidFill>
              </a:rPr>
              <a:t>A single unit of work</a:t>
            </a:r>
            <a:endParaRPr lang="pt-PT" sz="1400">
              <a:solidFill>
                <a:schemeClr val="bg1"/>
              </a:solidFill>
            </a:endParaRPr>
          </a:p>
        </p:txBody>
      </p:sp>
      <p:sp>
        <p:nvSpPr>
          <p:cNvPr id="10" name="Rectangles 9"/>
          <p:cNvSpPr/>
          <p:nvPr/>
        </p:nvSpPr>
        <p:spPr>
          <a:xfrm>
            <a:off x="514350" y="17183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13715" y="1859915"/>
            <a:ext cx="1224915" cy="521970"/>
          </a:xfrm>
          <a:prstGeom prst="rect">
            <a:avLst/>
          </a:prstGeom>
          <a:noFill/>
        </p:spPr>
        <p:txBody>
          <a:bodyPr wrap="square" rtlCol="0" anchor="t">
            <a:spAutoFit/>
          </a:bodyPr>
          <a:p>
            <a:pPr algn="ctr"/>
            <a:r>
              <a:rPr lang="pt-PT" altLang="en-US" sz="1400">
                <a:solidFill>
                  <a:schemeClr val="bg1"/>
                </a:solidFill>
              </a:rPr>
              <a:t>Choice</a:t>
            </a:r>
            <a:endParaRPr lang="pt-PT" altLang="en-US" sz="1400">
              <a:solidFill>
                <a:schemeClr val="bg1"/>
              </a:solidFill>
            </a:endParaRPr>
          </a:p>
          <a:p>
            <a:pPr algn="ctr"/>
            <a:endParaRPr lang="pt-PT" altLang="en-US" sz="1400">
              <a:solidFill>
                <a:schemeClr val="bg1"/>
              </a:solidFill>
            </a:endParaRPr>
          </a:p>
        </p:txBody>
      </p:sp>
      <p:sp>
        <p:nvSpPr>
          <p:cNvPr id="12" name="Rectangles 11"/>
          <p:cNvSpPr/>
          <p:nvPr/>
        </p:nvSpPr>
        <p:spPr>
          <a:xfrm>
            <a:off x="1860550" y="17272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1866265" y="1890395"/>
            <a:ext cx="5139690" cy="306705"/>
          </a:xfrm>
          <a:prstGeom prst="rect">
            <a:avLst/>
          </a:prstGeom>
          <a:noFill/>
        </p:spPr>
        <p:txBody>
          <a:bodyPr wrap="square" rtlCol="0" anchor="t">
            <a:spAutoFit/>
          </a:bodyPr>
          <a:p>
            <a:pPr algn="l"/>
            <a:r>
              <a:rPr lang="pt-PT" sz="1400">
                <a:solidFill>
                  <a:schemeClr val="bg1"/>
                </a:solidFill>
              </a:rPr>
              <a:t>Adds branching logic</a:t>
            </a:r>
            <a:endParaRPr lang="pt-PT" sz="1400">
              <a:solidFill>
                <a:schemeClr val="bg1"/>
              </a:solidFill>
            </a:endParaRPr>
          </a:p>
        </p:txBody>
      </p:sp>
      <p:sp>
        <p:nvSpPr>
          <p:cNvPr id="22" name="Rectangles 21"/>
          <p:cNvSpPr/>
          <p:nvPr/>
        </p:nvSpPr>
        <p:spPr>
          <a:xfrm>
            <a:off x="514350" y="23279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554355" y="2449195"/>
            <a:ext cx="1224915" cy="521970"/>
          </a:xfrm>
          <a:prstGeom prst="rect">
            <a:avLst/>
          </a:prstGeom>
          <a:noFill/>
        </p:spPr>
        <p:txBody>
          <a:bodyPr wrap="square" rtlCol="0" anchor="t">
            <a:spAutoFit/>
          </a:bodyPr>
          <a:p>
            <a:pPr algn="ctr"/>
            <a:r>
              <a:rPr lang="pt-PT" altLang="en-US" sz="1400">
                <a:solidFill>
                  <a:schemeClr val="bg1"/>
                </a:solidFill>
              </a:rPr>
              <a:t>Parallel</a:t>
            </a:r>
            <a:endParaRPr lang="pt-PT" altLang="en-US" sz="1400">
              <a:solidFill>
                <a:schemeClr val="bg1"/>
              </a:solidFill>
            </a:endParaRPr>
          </a:p>
          <a:p>
            <a:pPr algn="ctr"/>
            <a:endParaRPr lang="pt-PT" altLang="en-US" sz="1400">
              <a:solidFill>
                <a:schemeClr val="bg1"/>
              </a:solidFill>
            </a:endParaRPr>
          </a:p>
        </p:txBody>
      </p:sp>
      <p:sp>
        <p:nvSpPr>
          <p:cNvPr id="24" name="Rectangles 23"/>
          <p:cNvSpPr/>
          <p:nvPr/>
        </p:nvSpPr>
        <p:spPr>
          <a:xfrm>
            <a:off x="1860550" y="23368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1876425" y="2489835"/>
            <a:ext cx="5139690" cy="306705"/>
          </a:xfrm>
          <a:prstGeom prst="rect">
            <a:avLst/>
          </a:prstGeom>
          <a:noFill/>
        </p:spPr>
        <p:txBody>
          <a:bodyPr wrap="square" rtlCol="0" anchor="t">
            <a:spAutoFit/>
          </a:bodyPr>
          <a:p>
            <a:pPr algn="l"/>
            <a:r>
              <a:rPr lang="pt-PT" sz="1400">
                <a:solidFill>
                  <a:schemeClr val="bg1"/>
                </a:solidFill>
              </a:rPr>
              <a:t>Fork and join the data across tasks</a:t>
            </a:r>
            <a:endParaRPr lang="pt-PT" sz="1400">
              <a:solidFill>
                <a:schemeClr val="bg1"/>
              </a:solidFill>
            </a:endParaRPr>
          </a:p>
        </p:txBody>
      </p:sp>
      <p:sp>
        <p:nvSpPr>
          <p:cNvPr id="26" name="Rectangles 25"/>
          <p:cNvSpPr/>
          <p:nvPr/>
        </p:nvSpPr>
        <p:spPr>
          <a:xfrm>
            <a:off x="519430" y="29425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447675" y="3063875"/>
            <a:ext cx="1224915" cy="521970"/>
          </a:xfrm>
          <a:prstGeom prst="rect">
            <a:avLst/>
          </a:prstGeom>
          <a:noFill/>
        </p:spPr>
        <p:txBody>
          <a:bodyPr wrap="square" rtlCol="0" anchor="t">
            <a:spAutoFit/>
          </a:bodyPr>
          <a:p>
            <a:pPr algn="ctr"/>
            <a:r>
              <a:rPr lang="pt-PT" altLang="en-US" sz="1400">
                <a:solidFill>
                  <a:schemeClr val="bg1"/>
                </a:solidFill>
              </a:rPr>
              <a:t>Wait</a:t>
            </a:r>
            <a:endParaRPr lang="pt-PT" altLang="en-US" sz="1400">
              <a:solidFill>
                <a:schemeClr val="bg1"/>
              </a:solidFill>
            </a:endParaRPr>
          </a:p>
          <a:p>
            <a:pPr algn="ctr"/>
            <a:endParaRPr lang="pt-PT" altLang="en-US" sz="1400">
              <a:solidFill>
                <a:schemeClr val="bg1"/>
              </a:solidFill>
            </a:endParaRPr>
          </a:p>
        </p:txBody>
      </p:sp>
      <p:sp>
        <p:nvSpPr>
          <p:cNvPr id="28" name="Rectangles 27"/>
          <p:cNvSpPr/>
          <p:nvPr/>
        </p:nvSpPr>
        <p:spPr>
          <a:xfrm>
            <a:off x="1865630" y="29514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871345" y="3074035"/>
            <a:ext cx="5139690" cy="306705"/>
          </a:xfrm>
          <a:prstGeom prst="rect">
            <a:avLst/>
          </a:prstGeom>
          <a:noFill/>
        </p:spPr>
        <p:txBody>
          <a:bodyPr wrap="square" rtlCol="0" anchor="t">
            <a:spAutoFit/>
          </a:bodyPr>
          <a:p>
            <a:pPr algn="l"/>
            <a:r>
              <a:rPr lang="pt-PT" sz="1400">
                <a:solidFill>
                  <a:schemeClr val="bg1"/>
                </a:solidFill>
              </a:rPr>
              <a:t>Delay for a specified time</a:t>
            </a:r>
            <a:endParaRPr lang="pt-PT" sz="1400">
              <a:solidFill>
                <a:schemeClr val="bg1"/>
              </a:solidFill>
            </a:endParaRPr>
          </a:p>
        </p:txBody>
      </p:sp>
      <p:sp>
        <p:nvSpPr>
          <p:cNvPr id="35" name="Rectangles 34"/>
          <p:cNvSpPr/>
          <p:nvPr/>
        </p:nvSpPr>
        <p:spPr>
          <a:xfrm>
            <a:off x="514985" y="355981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 Box 35"/>
          <p:cNvSpPr txBox="1"/>
          <p:nvPr/>
        </p:nvSpPr>
        <p:spPr>
          <a:xfrm>
            <a:off x="443230" y="3668395"/>
            <a:ext cx="1224915" cy="521970"/>
          </a:xfrm>
          <a:prstGeom prst="rect">
            <a:avLst/>
          </a:prstGeom>
          <a:noFill/>
        </p:spPr>
        <p:txBody>
          <a:bodyPr wrap="square" rtlCol="0" anchor="t">
            <a:spAutoFit/>
          </a:bodyPr>
          <a:p>
            <a:pPr algn="ctr"/>
            <a:r>
              <a:rPr lang="pt-PT" altLang="en-US" sz="1400">
                <a:solidFill>
                  <a:schemeClr val="bg1"/>
                </a:solidFill>
              </a:rPr>
              <a:t>Fail</a:t>
            </a:r>
            <a:endParaRPr lang="pt-PT" altLang="en-US" sz="1400">
              <a:solidFill>
                <a:schemeClr val="bg1"/>
              </a:solidFill>
            </a:endParaRPr>
          </a:p>
          <a:p>
            <a:pPr algn="ctr"/>
            <a:endParaRPr lang="pt-PT" altLang="en-US" sz="1400">
              <a:solidFill>
                <a:schemeClr val="bg1"/>
              </a:solidFill>
            </a:endParaRPr>
          </a:p>
        </p:txBody>
      </p:sp>
      <p:sp>
        <p:nvSpPr>
          <p:cNvPr id="38" name="Rectangles 37"/>
          <p:cNvSpPr/>
          <p:nvPr/>
        </p:nvSpPr>
        <p:spPr>
          <a:xfrm>
            <a:off x="1861185" y="355600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1877060" y="3668395"/>
            <a:ext cx="5139690" cy="306705"/>
          </a:xfrm>
          <a:prstGeom prst="rect">
            <a:avLst/>
          </a:prstGeom>
          <a:noFill/>
        </p:spPr>
        <p:txBody>
          <a:bodyPr wrap="square" rtlCol="0" anchor="t">
            <a:spAutoFit/>
          </a:bodyPr>
          <a:p>
            <a:pPr algn="l"/>
            <a:r>
              <a:rPr lang="pt-PT" sz="1400">
                <a:solidFill>
                  <a:schemeClr val="bg1"/>
                </a:solidFill>
              </a:rPr>
              <a:t>Stops an execution and marks it as a failure</a:t>
            </a:r>
            <a:endParaRPr lang="pt-PT" sz="1400">
              <a:solidFill>
                <a:schemeClr val="bg1"/>
              </a:solidFill>
            </a:endParaRPr>
          </a:p>
        </p:txBody>
      </p:sp>
      <p:sp>
        <p:nvSpPr>
          <p:cNvPr id="41" name="Rectangles 40"/>
          <p:cNvSpPr/>
          <p:nvPr/>
        </p:nvSpPr>
        <p:spPr>
          <a:xfrm>
            <a:off x="520065" y="41617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Text Box 41"/>
          <p:cNvSpPr txBox="1"/>
          <p:nvPr/>
        </p:nvSpPr>
        <p:spPr>
          <a:xfrm>
            <a:off x="570230" y="4313555"/>
            <a:ext cx="1224915" cy="521970"/>
          </a:xfrm>
          <a:prstGeom prst="rect">
            <a:avLst/>
          </a:prstGeom>
          <a:noFill/>
        </p:spPr>
        <p:txBody>
          <a:bodyPr wrap="square" rtlCol="0" anchor="t">
            <a:spAutoFit/>
          </a:bodyPr>
          <a:p>
            <a:pPr algn="ctr"/>
            <a:r>
              <a:rPr lang="pt-PT" altLang="en-US" sz="1400">
                <a:solidFill>
                  <a:schemeClr val="bg1"/>
                </a:solidFill>
              </a:rPr>
              <a:t>Succeed</a:t>
            </a:r>
            <a:endParaRPr lang="pt-PT" altLang="en-US" sz="1400">
              <a:solidFill>
                <a:schemeClr val="bg1"/>
              </a:solidFill>
            </a:endParaRPr>
          </a:p>
          <a:p>
            <a:pPr algn="ctr"/>
            <a:endParaRPr lang="pt-PT" altLang="en-US" sz="1400">
              <a:solidFill>
                <a:schemeClr val="bg1"/>
              </a:solidFill>
            </a:endParaRPr>
          </a:p>
        </p:txBody>
      </p:sp>
      <p:sp>
        <p:nvSpPr>
          <p:cNvPr id="43" name="Rectangles 42"/>
          <p:cNvSpPr/>
          <p:nvPr/>
        </p:nvSpPr>
        <p:spPr>
          <a:xfrm>
            <a:off x="1866265" y="41706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Text Box 43"/>
          <p:cNvSpPr txBox="1"/>
          <p:nvPr/>
        </p:nvSpPr>
        <p:spPr>
          <a:xfrm>
            <a:off x="1871980" y="4303395"/>
            <a:ext cx="5139690" cy="306705"/>
          </a:xfrm>
          <a:prstGeom prst="rect">
            <a:avLst/>
          </a:prstGeom>
          <a:noFill/>
        </p:spPr>
        <p:txBody>
          <a:bodyPr wrap="square" rtlCol="0" anchor="t">
            <a:spAutoFit/>
          </a:bodyPr>
          <a:p>
            <a:pPr algn="l"/>
            <a:r>
              <a:rPr lang="pt-PT" sz="1400">
                <a:solidFill>
                  <a:schemeClr val="bg1"/>
                </a:solidFill>
              </a:rPr>
              <a:t>Stops an execution successfully</a:t>
            </a:r>
            <a:endParaRPr lang="pt-PT" sz="1400">
              <a:solidFill>
                <a:schemeClr val="bg1"/>
              </a:solidFill>
            </a:endParaRPr>
          </a:p>
        </p:txBody>
      </p:sp>
      <p:sp>
        <p:nvSpPr>
          <p:cNvPr id="45" name="Rectangles 44"/>
          <p:cNvSpPr/>
          <p:nvPr/>
        </p:nvSpPr>
        <p:spPr>
          <a:xfrm>
            <a:off x="520065" y="477139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427990" y="4892675"/>
            <a:ext cx="1224915" cy="521970"/>
          </a:xfrm>
          <a:prstGeom prst="rect">
            <a:avLst/>
          </a:prstGeom>
          <a:noFill/>
        </p:spPr>
        <p:txBody>
          <a:bodyPr wrap="square" rtlCol="0" anchor="t">
            <a:spAutoFit/>
          </a:bodyPr>
          <a:p>
            <a:pPr algn="ctr"/>
            <a:r>
              <a:rPr lang="pt-PT" altLang="en-US" sz="1400">
                <a:solidFill>
                  <a:schemeClr val="bg1"/>
                </a:solidFill>
              </a:rPr>
              <a:t>Pass</a:t>
            </a:r>
            <a:endParaRPr lang="pt-PT" altLang="en-US" sz="1400">
              <a:solidFill>
                <a:schemeClr val="bg1"/>
              </a:solidFill>
            </a:endParaRPr>
          </a:p>
          <a:p>
            <a:pPr algn="ctr"/>
            <a:endParaRPr lang="pt-PT" altLang="en-US" sz="1400">
              <a:solidFill>
                <a:schemeClr val="bg1"/>
              </a:solidFill>
            </a:endParaRPr>
          </a:p>
        </p:txBody>
      </p:sp>
      <p:sp>
        <p:nvSpPr>
          <p:cNvPr id="47" name="Rectangles 46"/>
          <p:cNvSpPr/>
          <p:nvPr/>
        </p:nvSpPr>
        <p:spPr>
          <a:xfrm>
            <a:off x="1866265" y="478028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1861820" y="4892675"/>
            <a:ext cx="5139690" cy="306705"/>
          </a:xfrm>
          <a:prstGeom prst="rect">
            <a:avLst/>
          </a:prstGeom>
          <a:noFill/>
        </p:spPr>
        <p:txBody>
          <a:bodyPr wrap="square" rtlCol="0" anchor="t">
            <a:spAutoFit/>
          </a:bodyPr>
          <a:p>
            <a:pPr algn="l"/>
            <a:r>
              <a:rPr lang="pt-PT" sz="1400">
                <a:solidFill>
                  <a:schemeClr val="bg1"/>
                </a:solidFill>
              </a:rPr>
              <a:t>Passes its input to its output</a:t>
            </a:r>
            <a:endParaRPr lang="pt-PT" sz="1400">
              <a:solidFill>
                <a:schemeClr val="bg1"/>
              </a:solidFill>
            </a:endParaRPr>
          </a:p>
        </p:txBody>
      </p:sp>
      <p:pic>
        <p:nvPicPr>
          <p:cNvPr id="53" name="Picture 52"/>
          <p:cNvPicPr>
            <a:picLocks noChangeAspect="1"/>
          </p:cNvPicPr>
          <p:nvPr/>
        </p:nvPicPr>
        <p:blipFill>
          <a:blip r:embed="rId2"/>
          <a:stretch>
            <a:fillRect/>
          </a:stretch>
        </p:blipFill>
        <p:spPr>
          <a:xfrm>
            <a:off x="8925560" y="1754505"/>
            <a:ext cx="2668905" cy="567055"/>
          </a:xfrm>
          <a:prstGeom prst="rect">
            <a:avLst/>
          </a:prstGeom>
        </p:spPr>
      </p:pic>
      <p:pic>
        <p:nvPicPr>
          <p:cNvPr id="54" name="Picture 53"/>
          <p:cNvPicPr>
            <a:picLocks noChangeAspect="1"/>
          </p:cNvPicPr>
          <p:nvPr/>
        </p:nvPicPr>
        <p:blipFill>
          <a:blip r:embed="rId3"/>
          <a:stretch>
            <a:fillRect/>
          </a:stretch>
        </p:blipFill>
        <p:spPr>
          <a:xfrm>
            <a:off x="8941435" y="2390140"/>
            <a:ext cx="2653030" cy="503555"/>
          </a:xfrm>
          <a:prstGeom prst="rect">
            <a:avLst/>
          </a:prstGeom>
        </p:spPr>
      </p:pic>
      <p:pic>
        <p:nvPicPr>
          <p:cNvPr id="55" name="Picture 54"/>
          <p:cNvPicPr>
            <a:picLocks noChangeAspect="1"/>
          </p:cNvPicPr>
          <p:nvPr/>
        </p:nvPicPr>
        <p:blipFill>
          <a:blip r:embed="rId4"/>
          <a:stretch>
            <a:fillRect/>
          </a:stretch>
        </p:blipFill>
        <p:spPr>
          <a:xfrm>
            <a:off x="8925560" y="2962910"/>
            <a:ext cx="2687320" cy="516890"/>
          </a:xfrm>
          <a:prstGeom prst="rect">
            <a:avLst/>
          </a:prstGeom>
        </p:spPr>
      </p:pic>
      <p:pic>
        <p:nvPicPr>
          <p:cNvPr id="56" name="Picture 55"/>
          <p:cNvPicPr>
            <a:picLocks noChangeAspect="1"/>
          </p:cNvPicPr>
          <p:nvPr/>
        </p:nvPicPr>
        <p:blipFill>
          <a:blip r:embed="rId5"/>
          <a:stretch>
            <a:fillRect/>
          </a:stretch>
        </p:blipFill>
        <p:spPr>
          <a:xfrm>
            <a:off x="8924290" y="4804410"/>
            <a:ext cx="2690495" cy="543560"/>
          </a:xfrm>
          <a:prstGeom prst="rect">
            <a:avLst/>
          </a:prstGeom>
        </p:spPr>
      </p:pic>
      <p:sp>
        <p:nvSpPr>
          <p:cNvPr id="57" name="Rectangles 56"/>
          <p:cNvSpPr/>
          <p:nvPr/>
        </p:nvSpPr>
        <p:spPr>
          <a:xfrm>
            <a:off x="525145" y="5386070"/>
            <a:ext cx="134302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433070" y="5507355"/>
            <a:ext cx="1224915" cy="521970"/>
          </a:xfrm>
          <a:prstGeom prst="rect">
            <a:avLst/>
          </a:prstGeom>
          <a:noFill/>
        </p:spPr>
        <p:txBody>
          <a:bodyPr wrap="square" rtlCol="0" anchor="t">
            <a:spAutoFit/>
          </a:bodyPr>
          <a:p>
            <a:pPr algn="ctr"/>
            <a:r>
              <a:rPr lang="pt-PT" altLang="en-US" sz="1400">
                <a:solidFill>
                  <a:schemeClr val="bg1"/>
                </a:solidFill>
              </a:rPr>
              <a:t>Map</a:t>
            </a:r>
            <a:endParaRPr lang="pt-PT" altLang="en-US" sz="1400">
              <a:solidFill>
                <a:schemeClr val="bg1"/>
              </a:solidFill>
            </a:endParaRPr>
          </a:p>
          <a:p>
            <a:pPr algn="ctr"/>
            <a:endParaRPr lang="pt-PT" altLang="en-US" sz="1400">
              <a:solidFill>
                <a:schemeClr val="bg1"/>
              </a:solidFill>
            </a:endParaRPr>
          </a:p>
        </p:txBody>
      </p:sp>
      <p:sp>
        <p:nvSpPr>
          <p:cNvPr id="59" name="Rectangles 58"/>
          <p:cNvSpPr/>
          <p:nvPr/>
        </p:nvSpPr>
        <p:spPr>
          <a:xfrm>
            <a:off x="1871345" y="5394960"/>
            <a:ext cx="9751695" cy="608965"/>
          </a:xfrm>
          <a:prstGeom prst="rect">
            <a:avLst/>
          </a:prstGeom>
          <a:solidFill>
            <a:srgbClr val="FF9900">
              <a:alpha val="0"/>
            </a:srgbClr>
          </a:solid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1866900" y="5507355"/>
            <a:ext cx="5139690" cy="306705"/>
          </a:xfrm>
          <a:prstGeom prst="rect">
            <a:avLst/>
          </a:prstGeom>
          <a:noFill/>
        </p:spPr>
        <p:txBody>
          <a:bodyPr wrap="square" rtlCol="0" anchor="t">
            <a:spAutoFit/>
          </a:bodyPr>
          <a:p>
            <a:pPr algn="l"/>
            <a:r>
              <a:rPr lang="pt-PT" sz="1400">
                <a:solidFill>
                  <a:schemeClr val="bg1"/>
                </a:solidFill>
              </a:rPr>
              <a:t>Loop and Foreach</a:t>
            </a:r>
            <a:endParaRPr lang="pt-PT" sz="1400">
              <a:solidFill>
                <a:schemeClr val="bg1"/>
              </a:solidFill>
            </a:endParaRPr>
          </a:p>
        </p:txBody>
      </p:sp>
      <p:pic>
        <p:nvPicPr>
          <p:cNvPr id="64" name="Picture 63"/>
          <p:cNvPicPr>
            <a:picLocks noChangeAspect="1"/>
          </p:cNvPicPr>
          <p:nvPr/>
        </p:nvPicPr>
        <p:blipFill>
          <a:blip r:embed="rId6"/>
          <a:stretch>
            <a:fillRect/>
          </a:stretch>
        </p:blipFill>
        <p:spPr>
          <a:xfrm>
            <a:off x="8925560" y="5440045"/>
            <a:ext cx="2697480" cy="525780"/>
          </a:xfrm>
          <a:prstGeom prst="rect">
            <a:avLst/>
          </a:prstGeom>
        </p:spPr>
      </p:pic>
      <p:pic>
        <p:nvPicPr>
          <p:cNvPr id="65" name="Picture 64"/>
          <p:cNvPicPr>
            <a:picLocks noChangeAspect="1"/>
          </p:cNvPicPr>
          <p:nvPr/>
        </p:nvPicPr>
        <p:blipFill>
          <a:blip r:embed="rId7"/>
          <a:stretch>
            <a:fillRect/>
          </a:stretch>
        </p:blipFill>
        <p:spPr>
          <a:xfrm>
            <a:off x="8924925" y="4210685"/>
            <a:ext cx="2687955" cy="512445"/>
          </a:xfrm>
          <a:prstGeom prst="rect">
            <a:avLst/>
          </a:prstGeom>
        </p:spPr>
      </p:pic>
      <p:pic>
        <p:nvPicPr>
          <p:cNvPr id="67" name="Picture 66"/>
          <p:cNvPicPr>
            <a:picLocks noChangeAspect="1"/>
          </p:cNvPicPr>
          <p:nvPr/>
        </p:nvPicPr>
        <p:blipFill>
          <a:blip r:embed="rId8"/>
          <a:stretch>
            <a:fillRect/>
          </a:stretch>
        </p:blipFill>
        <p:spPr>
          <a:xfrm>
            <a:off x="8923655" y="3570605"/>
            <a:ext cx="2670810" cy="533400"/>
          </a:xfrm>
          <a:prstGeom prst="rect">
            <a:avLst/>
          </a:prstGeom>
        </p:spPr>
      </p:pic>
      <p:pic>
        <p:nvPicPr>
          <p:cNvPr id="68" name="Picture 67"/>
          <p:cNvPicPr>
            <a:picLocks noChangeAspect="1"/>
          </p:cNvPicPr>
          <p:nvPr/>
        </p:nvPicPr>
        <p:blipFill>
          <a:blip r:embed="rId9"/>
          <a:stretch>
            <a:fillRect/>
          </a:stretch>
        </p:blipFill>
        <p:spPr>
          <a:xfrm>
            <a:off x="3760470" y="1126490"/>
            <a:ext cx="2362200" cy="591820"/>
          </a:xfrm>
          <a:prstGeom prst="rect">
            <a:avLst/>
          </a:prstGeom>
        </p:spPr>
      </p:pic>
      <p:pic>
        <p:nvPicPr>
          <p:cNvPr id="69" name="Picture 68"/>
          <p:cNvPicPr>
            <a:picLocks noChangeAspect="1"/>
          </p:cNvPicPr>
          <p:nvPr/>
        </p:nvPicPr>
        <p:blipFill>
          <a:blip r:embed="rId10"/>
          <a:stretch>
            <a:fillRect/>
          </a:stretch>
        </p:blipFill>
        <p:spPr>
          <a:xfrm>
            <a:off x="5033010" y="1146175"/>
            <a:ext cx="2362200" cy="546735"/>
          </a:xfrm>
          <a:prstGeom prst="rect">
            <a:avLst/>
          </a:prstGeom>
        </p:spPr>
      </p:pic>
      <p:pic>
        <p:nvPicPr>
          <p:cNvPr id="70" name="Picture 69"/>
          <p:cNvPicPr>
            <a:picLocks noChangeAspect="1"/>
          </p:cNvPicPr>
          <p:nvPr/>
        </p:nvPicPr>
        <p:blipFill>
          <a:blip r:embed="rId11"/>
          <a:stretch>
            <a:fillRect/>
          </a:stretch>
        </p:blipFill>
        <p:spPr>
          <a:xfrm>
            <a:off x="6427470" y="1143635"/>
            <a:ext cx="2362200" cy="530860"/>
          </a:xfrm>
          <a:prstGeom prst="rect">
            <a:avLst/>
          </a:prstGeom>
        </p:spPr>
      </p:pic>
      <p:pic>
        <p:nvPicPr>
          <p:cNvPr id="71" name="Picture 70"/>
          <p:cNvPicPr>
            <a:picLocks noChangeAspect="1"/>
          </p:cNvPicPr>
          <p:nvPr/>
        </p:nvPicPr>
        <p:blipFill>
          <a:blip r:embed="rId12"/>
          <a:stretch>
            <a:fillRect/>
          </a:stretch>
        </p:blipFill>
        <p:spPr>
          <a:xfrm>
            <a:off x="7754620" y="1131570"/>
            <a:ext cx="2371725" cy="544830"/>
          </a:xfrm>
          <a:prstGeom prst="rect">
            <a:avLst/>
          </a:prstGeom>
        </p:spPr>
      </p:pic>
      <p:pic>
        <p:nvPicPr>
          <p:cNvPr id="72" name="Picture 71"/>
          <p:cNvPicPr>
            <a:picLocks noChangeAspect="1"/>
          </p:cNvPicPr>
          <p:nvPr/>
        </p:nvPicPr>
        <p:blipFill>
          <a:blip r:embed="rId13"/>
          <a:stretch>
            <a:fillRect/>
          </a:stretch>
        </p:blipFill>
        <p:spPr>
          <a:xfrm>
            <a:off x="9221470" y="1146810"/>
            <a:ext cx="2371725" cy="545465"/>
          </a:xfrm>
          <a:prstGeom prst="rect">
            <a:avLst/>
          </a:prstGeom>
        </p:spPr>
      </p:pic>
      <p:sp>
        <p:nvSpPr>
          <p:cNvPr id="5" name="Rectangles 4"/>
          <p:cNvSpPr/>
          <p:nvPr/>
        </p:nvSpPr>
        <p:spPr>
          <a:xfrm>
            <a:off x="450215" y="720725"/>
            <a:ext cx="20025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5405"/>
            <a:ext cx="12205335" cy="6923405"/>
          </a:xfrm>
          <a:prstGeom prst="rect">
            <a:avLst/>
          </a:prstGeom>
        </p:spPr>
      </p:pic>
      <p:sp>
        <p:nvSpPr>
          <p:cNvPr id="35" name="Rectangles 34"/>
          <p:cNvSpPr/>
          <p:nvPr/>
        </p:nvSpPr>
        <p:spPr>
          <a:xfrm>
            <a:off x="6861175" y="4538980"/>
            <a:ext cx="5062855" cy="20256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589915" y="4851400"/>
            <a:ext cx="4530725" cy="309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544195" y="212725"/>
            <a:ext cx="486219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ChatGPT </a:t>
            </a:r>
            <a:endParaRPr lang="pt-PT" altLang="en-US" sz="2000" b="1" dirty="0">
              <a:solidFill>
                <a:schemeClr val="bg1"/>
              </a:solidFill>
            </a:endParaRPr>
          </a:p>
        </p:txBody>
      </p:sp>
      <p:sp>
        <p:nvSpPr>
          <p:cNvPr id="5" name="Rectangles 4"/>
          <p:cNvSpPr/>
          <p:nvPr/>
        </p:nvSpPr>
        <p:spPr>
          <a:xfrm>
            <a:off x="633095"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9" name="Picture 8"/>
          <p:cNvPicPr>
            <a:picLocks noChangeAspect="1"/>
          </p:cNvPicPr>
          <p:nvPr/>
        </p:nvPicPr>
        <p:blipFill>
          <a:blip r:embed="rId2"/>
          <a:stretch>
            <a:fillRect/>
          </a:stretch>
        </p:blipFill>
        <p:spPr>
          <a:xfrm>
            <a:off x="139700" y="156210"/>
            <a:ext cx="419100" cy="476885"/>
          </a:xfrm>
          <a:prstGeom prst="rect">
            <a:avLst/>
          </a:prstGeom>
        </p:spPr>
      </p:pic>
      <p:sp>
        <p:nvSpPr>
          <p:cNvPr id="21" name="Rounded Rectangle 20"/>
          <p:cNvSpPr/>
          <p:nvPr/>
        </p:nvSpPr>
        <p:spPr>
          <a:xfrm>
            <a:off x="633095" y="853440"/>
            <a:ext cx="43078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930275" y="899795"/>
            <a:ext cx="3150870" cy="398780"/>
          </a:xfrm>
          <a:prstGeom prst="rect">
            <a:avLst/>
          </a:prstGeom>
          <a:noFill/>
        </p:spPr>
        <p:txBody>
          <a:bodyPr wrap="none" rtlCol="0">
            <a:spAutoFit/>
          </a:bodyPr>
          <a:p>
            <a:pPr algn="l"/>
            <a:r>
              <a:rPr lang="en-US" sz="1000" b="1">
                <a:solidFill>
                  <a:schemeClr val="bg1"/>
                </a:solidFill>
              </a:rPr>
              <a:t>Week 1-2: Fundamentals and AWS Basics</a:t>
            </a:r>
            <a:endParaRPr lang="en-US" sz="1000" b="1">
              <a:solidFill>
                <a:schemeClr val="bg1"/>
              </a:solidFill>
            </a:endParaRPr>
          </a:p>
          <a:p>
            <a:pPr algn="l"/>
            <a:endParaRPr lang="en-US" sz="1000" b="1">
              <a:solidFill>
                <a:schemeClr val="bg1"/>
              </a:solidFill>
            </a:endParaRPr>
          </a:p>
        </p:txBody>
      </p:sp>
      <p:sp>
        <p:nvSpPr>
          <p:cNvPr id="17" name="Rounded Rectangle 16"/>
          <p:cNvSpPr/>
          <p:nvPr/>
        </p:nvSpPr>
        <p:spPr>
          <a:xfrm>
            <a:off x="628015" y="1485265"/>
            <a:ext cx="428180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915670" y="1550670"/>
            <a:ext cx="1889760" cy="245110"/>
          </a:xfrm>
          <a:prstGeom prst="rect">
            <a:avLst/>
          </a:prstGeom>
          <a:noFill/>
        </p:spPr>
        <p:txBody>
          <a:bodyPr wrap="none" rtlCol="0">
            <a:spAutoFit/>
          </a:bodyPr>
          <a:p>
            <a:pPr algn="l"/>
            <a:r>
              <a:rPr lang="en-US" sz="1000" b="1">
                <a:solidFill>
                  <a:schemeClr val="bg1"/>
                </a:solidFill>
              </a:rPr>
              <a:t>Week 3-4: AWS Lambda</a:t>
            </a:r>
            <a:endParaRPr lang="en-US" sz="1000" b="1">
              <a:solidFill>
                <a:schemeClr val="bg1"/>
              </a:solidFill>
            </a:endParaRPr>
          </a:p>
        </p:txBody>
      </p:sp>
      <p:sp>
        <p:nvSpPr>
          <p:cNvPr id="19" name="Rounded Rectangle 18"/>
          <p:cNvSpPr/>
          <p:nvPr/>
        </p:nvSpPr>
        <p:spPr>
          <a:xfrm>
            <a:off x="612775" y="2080260"/>
            <a:ext cx="4338955"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892175" y="2117090"/>
            <a:ext cx="2089150" cy="245110"/>
          </a:xfrm>
          <a:prstGeom prst="rect">
            <a:avLst/>
          </a:prstGeom>
          <a:noFill/>
        </p:spPr>
        <p:txBody>
          <a:bodyPr wrap="none" rtlCol="0">
            <a:spAutoFit/>
          </a:bodyPr>
          <a:p>
            <a:pPr algn="l"/>
            <a:r>
              <a:rPr lang="en-US" sz="1000" b="1">
                <a:solidFill>
                  <a:schemeClr val="bg1"/>
                </a:solidFill>
              </a:rPr>
              <a:t>Week 5: AWS API Gateway</a:t>
            </a:r>
            <a:endParaRPr lang="en-US" sz="1000" b="1">
              <a:solidFill>
                <a:schemeClr val="bg1"/>
              </a:solidFill>
            </a:endParaRPr>
          </a:p>
        </p:txBody>
      </p:sp>
      <p:sp>
        <p:nvSpPr>
          <p:cNvPr id="24" name="Rounded Rectangle 23"/>
          <p:cNvSpPr/>
          <p:nvPr/>
        </p:nvSpPr>
        <p:spPr>
          <a:xfrm>
            <a:off x="594995" y="2707640"/>
            <a:ext cx="43459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892175" y="2744470"/>
            <a:ext cx="2257425" cy="245110"/>
          </a:xfrm>
          <a:prstGeom prst="rect">
            <a:avLst/>
          </a:prstGeom>
          <a:noFill/>
        </p:spPr>
        <p:txBody>
          <a:bodyPr wrap="none" rtlCol="0">
            <a:spAutoFit/>
          </a:bodyPr>
          <a:p>
            <a:pPr algn="l"/>
            <a:r>
              <a:rPr lang="en-US" sz="1000" b="1">
                <a:solidFill>
                  <a:schemeClr val="bg1"/>
                </a:solidFill>
              </a:rPr>
              <a:t>Week 6: AWS Step Functions</a:t>
            </a:r>
            <a:endParaRPr lang="en-US" sz="1000" b="1">
              <a:solidFill>
                <a:schemeClr val="bg1"/>
              </a:solidFill>
            </a:endParaRPr>
          </a:p>
        </p:txBody>
      </p:sp>
      <p:sp>
        <p:nvSpPr>
          <p:cNvPr id="26" name="Rounded Rectangle 25"/>
          <p:cNvSpPr/>
          <p:nvPr/>
        </p:nvSpPr>
        <p:spPr>
          <a:xfrm>
            <a:off x="589915" y="343090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887095" y="3471545"/>
            <a:ext cx="3554730" cy="245110"/>
          </a:xfrm>
          <a:prstGeom prst="rect">
            <a:avLst/>
          </a:prstGeom>
          <a:noFill/>
        </p:spPr>
        <p:txBody>
          <a:bodyPr wrap="none" rtlCol="0">
            <a:spAutoFit/>
          </a:bodyPr>
          <a:p>
            <a:pPr algn="l"/>
            <a:r>
              <a:rPr lang="en-US" sz="1000" b="1">
                <a:solidFill>
                  <a:schemeClr val="bg1"/>
                </a:solidFill>
              </a:rPr>
              <a:t>Week 7-8: Serverless Application Development</a:t>
            </a:r>
            <a:endParaRPr lang="en-US" sz="1000" b="1">
              <a:solidFill>
                <a:schemeClr val="bg1"/>
              </a:solidFill>
            </a:endParaRPr>
          </a:p>
        </p:txBody>
      </p:sp>
      <p:sp>
        <p:nvSpPr>
          <p:cNvPr id="28" name="Rounded Rectangle 27"/>
          <p:cNvSpPr/>
          <p:nvPr/>
        </p:nvSpPr>
        <p:spPr>
          <a:xfrm>
            <a:off x="589915" y="4023995"/>
            <a:ext cx="4498340" cy="338455"/>
          </a:xfrm>
          <a:prstGeom prst="roundRect">
            <a:avLst/>
          </a:pr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892175" y="4066540"/>
            <a:ext cx="3620770" cy="245110"/>
          </a:xfrm>
          <a:prstGeom prst="rect">
            <a:avLst/>
          </a:prstGeom>
          <a:noFill/>
        </p:spPr>
        <p:txBody>
          <a:bodyPr wrap="none" rtlCol="0">
            <a:spAutoFit/>
          </a:bodyPr>
          <a:p>
            <a:pPr algn="l"/>
            <a:r>
              <a:rPr lang="en-US" sz="1000" b="1">
                <a:solidFill>
                  <a:schemeClr val="bg1"/>
                </a:solidFill>
              </a:rPr>
              <a:t>Week 9-10: Advanced Topics and Best Practices</a:t>
            </a:r>
            <a:endParaRPr lang="en-US" sz="1000" b="1">
              <a:solidFill>
                <a:schemeClr val="bg1"/>
              </a:solidFill>
            </a:endParaRPr>
          </a:p>
        </p:txBody>
      </p:sp>
      <p:sp>
        <p:nvSpPr>
          <p:cNvPr id="31" name="Text Box 30"/>
          <p:cNvSpPr txBox="1"/>
          <p:nvPr/>
        </p:nvSpPr>
        <p:spPr>
          <a:xfrm>
            <a:off x="767080" y="4900295"/>
            <a:ext cx="3844925" cy="245110"/>
          </a:xfrm>
          <a:prstGeom prst="rect">
            <a:avLst/>
          </a:prstGeom>
          <a:noFill/>
        </p:spPr>
        <p:txBody>
          <a:bodyPr wrap="none" rtlCol="0">
            <a:spAutoFit/>
          </a:bodyPr>
          <a:p>
            <a:pPr algn="l"/>
            <a:r>
              <a:rPr lang="en-US" sz="1000" b="1">
                <a:solidFill>
                  <a:schemeClr val="bg1"/>
                </a:solidFill>
              </a:rPr>
              <a:t>Week 11-12: Real-world Projects and Certifications</a:t>
            </a:r>
            <a:endParaRPr lang="en-US" sz="1000" b="1">
              <a:solidFill>
                <a:schemeClr val="bg1"/>
              </a:solidFill>
            </a:endParaRPr>
          </a:p>
        </p:txBody>
      </p:sp>
      <p:sp>
        <p:nvSpPr>
          <p:cNvPr id="33" name="Text Box 32"/>
          <p:cNvSpPr txBox="1"/>
          <p:nvPr/>
        </p:nvSpPr>
        <p:spPr>
          <a:xfrm>
            <a:off x="6962140" y="4664075"/>
            <a:ext cx="4231640" cy="860425"/>
          </a:xfrm>
          <a:prstGeom prst="rect">
            <a:avLst/>
          </a:prstGeom>
          <a:noFill/>
        </p:spPr>
        <p:txBody>
          <a:bodyPr wrap="none" rtlCol="0">
            <a:spAutoFit/>
          </a:bodyPr>
          <a:p>
            <a:pPr algn="l"/>
            <a:r>
              <a:rPr lang="en-US" sz="1000" b="1">
                <a:solidFill>
                  <a:schemeClr val="bg1"/>
                </a:solidFill>
              </a:rPr>
              <a:t>Remember to adapt this study routine to your pace and </a:t>
            </a:r>
            <a:endParaRPr lang="en-US" sz="1000" b="1">
              <a:solidFill>
                <a:schemeClr val="bg1"/>
              </a:solidFill>
            </a:endParaRPr>
          </a:p>
          <a:p>
            <a:pPr algn="l"/>
            <a:r>
              <a:rPr lang="en-US" sz="1000" b="1">
                <a:solidFill>
                  <a:schemeClr val="bg1"/>
                </a:solidFill>
              </a:rPr>
              <a:t>background</a:t>
            </a:r>
            <a:r>
              <a:rPr lang="pt-PT" altLang="en-US" sz="1000" b="1">
                <a:solidFill>
                  <a:schemeClr val="bg1"/>
                </a:solidFill>
              </a:rPr>
              <a:t> </a:t>
            </a:r>
            <a:r>
              <a:rPr lang="en-US" sz="1000" b="1">
                <a:solidFill>
                  <a:schemeClr val="bg1"/>
                </a:solidFill>
              </a:rPr>
              <a:t>knowledge. </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Regular practice and hands-on experience are key to </a:t>
            </a:r>
            <a:endParaRPr lang="en-US" sz="1000" b="1">
              <a:solidFill>
                <a:schemeClr val="bg1"/>
              </a:solidFill>
            </a:endParaRPr>
          </a:p>
          <a:p>
            <a:pPr algn="l"/>
            <a:r>
              <a:rPr lang="en-US" sz="1000" b="1">
                <a:solidFill>
                  <a:schemeClr val="bg1"/>
                </a:solidFill>
              </a:rPr>
              <a:t>becoming proficient in Serverless AWS.</a:t>
            </a:r>
            <a:endParaRPr lang="en-US" sz="1000" b="1">
              <a:solidFill>
                <a:schemeClr val="bg1"/>
              </a:solidFill>
            </a:endParaRPr>
          </a:p>
        </p:txBody>
      </p:sp>
      <p:sp>
        <p:nvSpPr>
          <p:cNvPr id="36" name="Round Single Corner Rectangle 35"/>
          <p:cNvSpPr/>
          <p:nvPr/>
        </p:nvSpPr>
        <p:spPr>
          <a:xfrm>
            <a:off x="6861175" y="70485"/>
            <a:ext cx="5240655" cy="1753235"/>
          </a:xfrm>
          <a:prstGeom prst="round1Rect">
            <a:avLst/>
          </a:prstGeom>
          <a:solidFill>
            <a:srgbClr val="09B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6923405" y="109855"/>
            <a:ext cx="4419600" cy="1476375"/>
          </a:xfrm>
          <a:prstGeom prst="rect">
            <a:avLst/>
          </a:prstGeom>
          <a:noFill/>
        </p:spPr>
        <p:txBody>
          <a:bodyPr wrap="none" rtlCol="0">
            <a:spAutoFit/>
          </a:bodyPr>
          <a:p>
            <a:pPr algn="just"/>
            <a:r>
              <a:rPr lang="pt-PT" altLang="en-US" sz="1000" b="1">
                <a:solidFill>
                  <a:schemeClr val="bg1"/>
                </a:solidFill>
              </a:rPr>
              <a:t>O</a:t>
            </a:r>
            <a:r>
              <a:rPr lang="en-US" sz="1000" b="1">
                <a:solidFill>
                  <a:schemeClr val="bg1"/>
                </a:solidFill>
              </a:rPr>
              <a:t>ngoing</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Join AWS forums and communities.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Follow AWS blogs and attend webinars.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Keep experimenting with new AWS services and features.</a:t>
            </a:r>
            <a:endParaRPr lang="en-US" sz="1000" b="1">
              <a:solidFill>
                <a:schemeClr val="bg1"/>
              </a:solidFill>
            </a:endParaRPr>
          </a:p>
          <a:p>
            <a:pPr algn="just"/>
            <a:endParaRPr lang="en-US" sz="1000" b="1">
              <a:solidFill>
                <a:schemeClr val="bg1"/>
              </a:solidFill>
            </a:endParaRPr>
          </a:p>
          <a:p>
            <a:pPr algn="just"/>
            <a:r>
              <a:rPr lang="en-US" sz="1000" b="1">
                <a:solidFill>
                  <a:schemeClr val="bg1"/>
                </a:solidFill>
              </a:rPr>
              <a:t>Stay updated with AWS documentation and best practices.</a:t>
            </a:r>
            <a:endParaRPr lang="en-US" sz="1000" b="1">
              <a:solidFill>
                <a:schemeClr val="bg1"/>
              </a:solidFill>
            </a:endParaRPr>
          </a:p>
        </p:txBody>
      </p:sp>
      <p:pic>
        <p:nvPicPr>
          <p:cNvPr id="38" name="Picture 37"/>
          <p:cNvPicPr>
            <a:picLocks noChangeAspect="1"/>
          </p:cNvPicPr>
          <p:nvPr/>
        </p:nvPicPr>
        <p:blipFill>
          <a:blip r:embed="rId2"/>
          <a:stretch>
            <a:fillRect/>
          </a:stretch>
        </p:blipFill>
        <p:spPr>
          <a:xfrm>
            <a:off x="11591290" y="294640"/>
            <a:ext cx="419100" cy="4768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47980" y="278765"/>
            <a:ext cx="10669905" cy="398780"/>
          </a:xfrm>
          <a:prstGeom prst="rect">
            <a:avLst/>
          </a:prstGeom>
          <a:noFill/>
        </p:spPr>
        <p:txBody>
          <a:bodyPr wrap="none" rtlCol="0">
            <a:spAutoFit/>
          </a:bodyPr>
          <a:p>
            <a:pPr algn="l"/>
            <a:r>
              <a:rPr lang="pt-PT" altLang="en-US" sz="2000" b="1" dirty="0">
                <a:solidFill>
                  <a:schemeClr val="bg1"/>
                </a:solidFill>
                <a:sym typeface="+mn-ea"/>
              </a:rPr>
              <a:t>Create a Serverless Workflow with AWS Step Functions and AWS Lambda</a:t>
            </a:r>
            <a:endParaRPr lang="pt-PT" altLang="en-US" sz="2000" b="1" dirty="0">
              <a:solidFill>
                <a:schemeClr val="bg1"/>
              </a:solidFill>
              <a:sym typeface="+mn-ea"/>
            </a:endParaRPr>
          </a:p>
        </p:txBody>
      </p:sp>
      <p:pic>
        <p:nvPicPr>
          <p:cNvPr id="6" name="Picture 5"/>
          <p:cNvPicPr>
            <a:picLocks noChangeAspect="1"/>
          </p:cNvPicPr>
          <p:nvPr/>
        </p:nvPicPr>
        <p:blipFill>
          <a:blip r:embed="rId1"/>
          <a:stretch>
            <a:fillRect/>
          </a:stretch>
        </p:blipFill>
        <p:spPr>
          <a:xfrm>
            <a:off x="9488170" y="870585"/>
            <a:ext cx="1993900" cy="2019300"/>
          </a:xfrm>
          <a:prstGeom prst="rect">
            <a:avLst/>
          </a:prstGeom>
        </p:spPr>
      </p:pic>
      <p:pic>
        <p:nvPicPr>
          <p:cNvPr id="15" name="Picture 14"/>
          <p:cNvPicPr>
            <a:picLocks noChangeAspect="1"/>
          </p:cNvPicPr>
          <p:nvPr/>
        </p:nvPicPr>
        <p:blipFill>
          <a:blip r:embed="rId2"/>
          <a:stretch>
            <a:fillRect/>
          </a:stretch>
        </p:blipFill>
        <p:spPr>
          <a:xfrm>
            <a:off x="450215" y="870585"/>
            <a:ext cx="7995285" cy="5120005"/>
          </a:xfrm>
          <a:prstGeom prst="rect">
            <a:avLst/>
          </a:prstGeom>
        </p:spPr>
      </p:pic>
      <p:sp>
        <p:nvSpPr>
          <p:cNvPr id="16" name="Rectangles 15"/>
          <p:cNvSpPr/>
          <p:nvPr/>
        </p:nvSpPr>
        <p:spPr>
          <a:xfrm>
            <a:off x="3992245" y="6319520"/>
            <a:ext cx="808990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4379595" y="6343015"/>
            <a:ext cx="7629525" cy="306705"/>
          </a:xfrm>
          <a:prstGeom prst="rect">
            <a:avLst/>
          </a:prstGeom>
          <a:noFill/>
        </p:spPr>
        <p:txBody>
          <a:bodyPr wrap="square" rtlCol="0" anchor="t">
            <a:spAutoFit/>
          </a:bodyPr>
          <a:p>
            <a:r>
              <a:rPr lang="en-US" sz="1400">
                <a:solidFill>
                  <a:schemeClr val="bg1"/>
                </a:solidFill>
                <a:sym typeface="+mn-ea"/>
              </a:rPr>
              <a:t>https://aws.amazon.com/pt/tutorials/create-a-serverless-workflow-step-functions-lambda/</a:t>
            </a:r>
            <a:endParaRPr lang="en-US" sz="1400">
              <a:solidFill>
                <a:schemeClr val="bg1"/>
              </a:solidFill>
            </a:endParaRPr>
          </a:p>
        </p:txBody>
      </p:sp>
      <p:sp>
        <p:nvSpPr>
          <p:cNvPr id="5" name="Rectangles 4"/>
          <p:cNvSpPr/>
          <p:nvPr/>
        </p:nvSpPr>
        <p:spPr>
          <a:xfrm>
            <a:off x="450215" y="720725"/>
            <a:ext cx="10689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399415" y="6061075"/>
            <a:ext cx="5006340" cy="229870"/>
          </a:xfrm>
          <a:prstGeom prst="rect">
            <a:avLst/>
          </a:prstGeom>
          <a:noFill/>
        </p:spPr>
        <p:txBody>
          <a:bodyPr wrap="none" rtlCol="0">
            <a:spAutoFit/>
          </a:bodyPr>
          <a:p>
            <a:pPr algn="l"/>
            <a:r>
              <a:rPr lang="pt-PT" altLang="en-US" sz="900" b="1">
                <a:solidFill>
                  <a:schemeClr val="bg1"/>
                </a:solidFill>
              </a:rPr>
              <a:t>Figure: 1 - StepFunctions Studio(create, view, execute the s</a:t>
            </a:r>
            <a:r>
              <a:rPr lang="pt-PT" altLang="en-US" sz="900" b="1">
                <a:solidFill>
                  <a:schemeClr val="bg1"/>
                </a:solidFill>
                <a:sym typeface="+mn-ea"/>
              </a:rPr>
              <a:t>tate Machine </a:t>
            </a:r>
            <a:r>
              <a:rPr lang="pt-PT" altLang="en-US" sz="900" b="1">
                <a:solidFill>
                  <a:schemeClr val="bg1"/>
                </a:solidFill>
              </a:rPr>
              <a:t>)</a:t>
            </a:r>
            <a:endParaRPr lang="pt-PT" altLang="en-US" sz="900" b="1">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456565" y="834390"/>
            <a:ext cx="9700895" cy="4458970"/>
          </a:xfrm>
          <a:prstGeom prst="rect">
            <a:avLst/>
          </a:prstGeom>
        </p:spPr>
      </p:pic>
      <p:sp>
        <p:nvSpPr>
          <p:cNvPr id="6" name="Rectangles 5"/>
          <p:cNvSpPr/>
          <p:nvPr/>
        </p:nvSpPr>
        <p:spPr>
          <a:xfrm>
            <a:off x="4368800" y="6376670"/>
            <a:ext cx="7486650" cy="323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sz="2000" b="1">
                <a:solidFill>
                  <a:schemeClr val="bg1"/>
                </a:solidFill>
                <a:sym typeface="+mn-ea"/>
              </a:rPr>
              <a:t>Amazon Step Functions </a:t>
            </a:r>
            <a:r>
              <a:rPr lang="pt-PT" altLang="en-US" sz="2000" b="1">
                <a:solidFill>
                  <a:schemeClr val="bg1"/>
                </a:solidFill>
                <a:sym typeface="+mn-ea"/>
              </a:rPr>
              <a:t>CLI Commands and (Python) Boto3</a:t>
            </a:r>
            <a:endParaRPr lang="pt-PT" altLang="en-US" sz="2000" b="1">
              <a:solidFill>
                <a:schemeClr val="bg1"/>
              </a:solidFill>
              <a:sym typeface="+mn-ea"/>
            </a:endParaRPr>
          </a:p>
        </p:txBody>
      </p:sp>
      <p:sp>
        <p:nvSpPr>
          <p:cNvPr id="5" name="Rectangles 4"/>
          <p:cNvSpPr/>
          <p:nvPr/>
        </p:nvSpPr>
        <p:spPr>
          <a:xfrm>
            <a:off x="450215" y="635000"/>
            <a:ext cx="7589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4509135" y="6409690"/>
            <a:ext cx="7245350" cy="275590"/>
          </a:xfrm>
          <a:prstGeom prst="rect">
            <a:avLst/>
          </a:prstGeom>
          <a:noFill/>
        </p:spPr>
        <p:txBody>
          <a:bodyPr wrap="square" rtlCol="0" anchor="t">
            <a:spAutoFit/>
          </a:bodyPr>
          <a:p>
            <a:r>
              <a:rPr lang="en-US" sz="1200">
                <a:solidFill>
                  <a:schemeClr val="bg1"/>
                </a:solidFill>
              </a:rPr>
              <a:t>https://github.com/weder96/joinCommunity2023/blob/main/learning/21_step_function/README.md</a:t>
            </a:r>
            <a:endParaRPr lang="en-US" sz="1200">
              <a:solidFill>
                <a:schemeClr val="bg1"/>
              </a:solidFill>
            </a:endParaRPr>
          </a:p>
        </p:txBody>
      </p:sp>
      <p:sp>
        <p:nvSpPr>
          <p:cNvPr id="11" name="Rectangles 10"/>
          <p:cNvSpPr/>
          <p:nvPr/>
        </p:nvSpPr>
        <p:spPr>
          <a:xfrm>
            <a:off x="456565" y="3220720"/>
            <a:ext cx="1732280" cy="135001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Box 11"/>
          <p:cNvSpPr txBox="1">
            <a:spLocks noChangeArrowheads="1"/>
          </p:cNvSpPr>
          <p:nvPr/>
        </p:nvSpPr>
        <p:spPr bwMode="auto">
          <a:xfrm>
            <a:off x="10031095" y="5746115"/>
            <a:ext cx="19424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a:solidFill>
                  <a:schemeClr val="bg1"/>
                </a:solidFill>
                <a:latin typeface="Inter Light" panose="02000403000000020004" charset="0"/>
                <a:ea typeface="Amazon Ember" panose="020B0603020204020204" pitchFamily="34" charset="0"/>
                <a:cs typeface="Inter Light" panose="02000403000000020004" charset="0"/>
                <a:sym typeface="+mn-ea"/>
              </a:rPr>
              <a:t>AWS Step Functions</a:t>
            </a:r>
            <a:endParaRPr lang="pt-PT" altLang="en-US" sz="1200">
              <a:solidFill>
                <a:schemeClr val="bg1"/>
              </a:solidFill>
              <a:latin typeface="Arial" panose="02080604020202020204" pitchFamily="34" charset="0"/>
              <a:ea typeface="Amazon Ember" panose="020B0603020204020204" pitchFamily="34" charset="0"/>
              <a:cs typeface="Arial" panose="02080604020202020204" pitchFamily="34" charset="0"/>
            </a:endParaRPr>
          </a:p>
        </p:txBody>
      </p:sp>
      <p:pic>
        <p:nvPicPr>
          <p:cNvPr id="4" name="Graphic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955" y="4857750"/>
            <a:ext cx="812165" cy="81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stretch>
            <a:fillRect/>
          </a:stretch>
        </p:blipFill>
        <p:spPr>
          <a:xfrm>
            <a:off x="9305290" y="834390"/>
            <a:ext cx="2732405" cy="2757170"/>
          </a:xfrm>
          <a:prstGeom prst="rect">
            <a:avLst/>
          </a:prstGeom>
        </p:spPr>
      </p:pic>
      <p:sp>
        <p:nvSpPr>
          <p:cNvPr id="7" name="Text Box 6"/>
          <p:cNvSpPr txBox="1"/>
          <p:nvPr/>
        </p:nvSpPr>
        <p:spPr>
          <a:xfrm>
            <a:off x="399415" y="5390515"/>
            <a:ext cx="6901180" cy="229870"/>
          </a:xfrm>
          <a:prstGeom prst="rect">
            <a:avLst/>
          </a:prstGeom>
          <a:noFill/>
        </p:spPr>
        <p:txBody>
          <a:bodyPr wrap="none" rtlCol="0">
            <a:spAutoFit/>
          </a:bodyPr>
          <a:p>
            <a:pPr algn="l"/>
            <a:r>
              <a:rPr lang="pt-PT" altLang="en-US" sz="900" b="1">
                <a:solidFill>
                  <a:schemeClr val="bg1"/>
                </a:solidFill>
              </a:rPr>
              <a:t>Figure: 1 - StepFunctions CLI Commands(create, update, execute the s</a:t>
            </a:r>
            <a:r>
              <a:rPr lang="pt-PT" altLang="en-US" sz="900" b="1">
                <a:solidFill>
                  <a:schemeClr val="bg1"/>
                </a:solidFill>
                <a:sym typeface="+mn-ea"/>
              </a:rPr>
              <a:t>tate Machine</a:t>
            </a:r>
            <a:r>
              <a:rPr lang="pt-PT" altLang="en-US" sz="900" b="1">
                <a:solidFill>
                  <a:schemeClr val="bg1"/>
                </a:solidFill>
              </a:rPr>
              <a:t>) and create lambda</a:t>
            </a:r>
            <a:endParaRPr lang="pt-PT" altLang="en-US" sz="900" b="1">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5890" y="0"/>
            <a:ext cx="10786110" cy="685736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15570" y="1864995"/>
            <a:ext cx="4475480" cy="1487170"/>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AWS Lambda </a:t>
            </a:r>
            <a:br>
              <a:rPr lang="pt-PT" alt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Overview</a:t>
            </a:r>
            <a:endParaRPr lang="pt-PT" altLang="en-US" sz="4800">
              <a:solidFill>
                <a:schemeClr val="bg1"/>
              </a:solidFill>
              <a:latin typeface="Swiss921 BT" panose="020B0806030502050204" charset="0"/>
              <a:cs typeface="Swiss921 BT" panose="020B0806030502050204" charset="0"/>
              <a:sym typeface="+mn-ea"/>
            </a:endParaRPr>
          </a:p>
        </p:txBody>
      </p:sp>
      <p:pic>
        <p:nvPicPr>
          <p:cNvPr id="4" name="Graphic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 y="266065"/>
            <a:ext cx="988695" cy="9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6" name="Rectangles 5"/>
          <p:cNvSpPr/>
          <p:nvPr/>
        </p:nvSpPr>
        <p:spPr>
          <a:xfrm>
            <a:off x="6682105" y="6250305"/>
            <a:ext cx="517334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pPr>
              <a:lnSpc>
                <a:spcPct val="100000"/>
              </a:lnSpc>
              <a:spcBef>
                <a:spcPts val="100"/>
              </a:spcBef>
            </a:pPr>
            <a:r>
              <a:rPr lang="pt-PT" altLang="en-US" sz="2000">
                <a:solidFill>
                  <a:schemeClr val="bg1"/>
                </a:solidFill>
                <a:latin typeface="Swiss921 BT" panose="020B0806030502050204" charset="0"/>
                <a:cs typeface="Swiss921 BT" panose="020B0806030502050204" charset="0"/>
                <a:sym typeface="+mn-ea"/>
              </a:rPr>
              <a:t>AWS Lambda Overview</a:t>
            </a:r>
            <a:endParaRPr lang="pt-PT" altLang="en-US" sz="2000" b="1" dirty="0">
              <a:solidFill>
                <a:schemeClr val="bg1"/>
              </a:solidFill>
              <a:latin typeface="Swiss921 BT" panose="020B0806030502050204" charset="0"/>
              <a:cs typeface="Swiss921 BT" panose="020B0806030502050204" charset="0"/>
              <a:sym typeface="+mn-ea"/>
            </a:endParaRPr>
          </a:p>
        </p:txBody>
      </p:sp>
      <p:sp>
        <p:nvSpPr>
          <p:cNvPr id="2" name="Text Box 1"/>
          <p:cNvSpPr txBox="1"/>
          <p:nvPr/>
        </p:nvSpPr>
        <p:spPr>
          <a:xfrm>
            <a:off x="457835" y="808990"/>
            <a:ext cx="10780395" cy="2306955"/>
          </a:xfrm>
          <a:prstGeom prst="rect">
            <a:avLst/>
          </a:prstGeom>
          <a:noFill/>
        </p:spPr>
        <p:txBody>
          <a:bodyPr wrap="square" rtlCol="0" anchor="t">
            <a:spAutoFit/>
          </a:bodyPr>
          <a:p>
            <a:pPr indent="0" algn="l">
              <a:buFont typeface="Arial" panose="02080604020202020204" pitchFamily="34" charset="0"/>
              <a:buNone/>
            </a:pPr>
            <a:r>
              <a:rPr sz="1600" b="1">
                <a:solidFill>
                  <a:schemeClr val="bg1"/>
                </a:solidFill>
              </a:rPr>
              <a:t>Serverless on AWS</a:t>
            </a:r>
            <a:r>
              <a:rPr lang="pt-PT" sz="1600" b="1">
                <a:solidFill>
                  <a:schemeClr val="bg1"/>
                </a:solidFill>
              </a:rPr>
              <a:t>,</a:t>
            </a:r>
            <a:r>
              <a:rPr lang="pt-PT" sz="1600">
                <a:solidFill>
                  <a:schemeClr val="bg1"/>
                </a:solidFill>
              </a:rPr>
              <a:t> </a:t>
            </a:r>
            <a:r>
              <a:rPr sz="1600">
                <a:solidFill>
                  <a:schemeClr val="bg1"/>
                </a:solidFill>
              </a:rPr>
              <a:t>Build and run applications without thinking about servers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The </a:t>
            </a:r>
            <a:r>
              <a:rPr sz="1600" b="1">
                <a:solidFill>
                  <a:schemeClr val="bg1"/>
                </a:solidFill>
              </a:rPr>
              <a:t>most popular serverless</a:t>
            </a:r>
            <a:r>
              <a:rPr sz="1600">
                <a:solidFill>
                  <a:schemeClr val="bg1"/>
                </a:solidFill>
              </a:rPr>
              <a:t> compute platform that is using millions of customer</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Running billions</a:t>
            </a:r>
            <a:r>
              <a:rPr sz="1600">
                <a:solidFill>
                  <a:schemeClr val="bg1"/>
                </a:solidFill>
              </a:rPr>
              <a:t> of invocations all over the world</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b="1">
                <a:solidFill>
                  <a:schemeClr val="bg1"/>
                </a:solidFill>
              </a:rPr>
              <a:t>Compute service</a:t>
            </a:r>
            <a:r>
              <a:rPr sz="1600">
                <a:solidFill>
                  <a:schemeClr val="bg1"/>
                </a:solidFill>
              </a:rPr>
              <a:t> that runs code without thinking any servers or underlying services</a:t>
            </a:r>
            <a:endParaRPr sz="1600">
              <a:solidFill>
                <a:schemeClr val="bg1"/>
              </a:solidFill>
            </a:endParaRPr>
          </a:p>
          <a:p>
            <a:pPr marL="285750" indent="-285750" algn="l">
              <a:buFont typeface="Arial" panose="02080604020202020204" pitchFamily="34" charset="0"/>
              <a:buChar char="•"/>
            </a:pPr>
            <a:endParaRPr sz="1600">
              <a:solidFill>
                <a:schemeClr val="bg1"/>
              </a:solidFill>
            </a:endParaRPr>
          </a:p>
          <a:p>
            <a:pPr indent="0" algn="l">
              <a:buFont typeface="Arial" panose="02080604020202020204" pitchFamily="34" charset="0"/>
              <a:buNone/>
            </a:pPr>
            <a:r>
              <a:rPr sz="1600">
                <a:solidFill>
                  <a:schemeClr val="bg1"/>
                </a:solidFill>
              </a:rPr>
              <a:t>Serverless function that you only </a:t>
            </a:r>
            <a:r>
              <a:rPr sz="1600" b="1">
                <a:solidFill>
                  <a:schemeClr val="bg1"/>
                </a:solidFill>
              </a:rPr>
              <a:t>responsible for your actual code</a:t>
            </a:r>
            <a:r>
              <a:rPr sz="1600">
                <a:solidFill>
                  <a:schemeClr val="bg1"/>
                </a:solidFill>
              </a:rPr>
              <a:t>.</a:t>
            </a:r>
            <a:endParaRPr sz="1600">
              <a:solidFill>
                <a:schemeClr val="bg1"/>
              </a:solidFill>
            </a:endParaRPr>
          </a:p>
        </p:txBody>
      </p:sp>
      <p:sp>
        <p:nvSpPr>
          <p:cNvPr id="5" name="Rectangles 4"/>
          <p:cNvSpPr/>
          <p:nvPr/>
        </p:nvSpPr>
        <p:spPr>
          <a:xfrm>
            <a:off x="440690" y="635000"/>
            <a:ext cx="2103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Text Box 2"/>
          <p:cNvSpPr txBox="1"/>
          <p:nvPr/>
        </p:nvSpPr>
        <p:spPr>
          <a:xfrm>
            <a:off x="6950710" y="6261100"/>
            <a:ext cx="5406390" cy="460375"/>
          </a:xfrm>
          <a:prstGeom prst="rect">
            <a:avLst/>
          </a:prstGeom>
          <a:noFill/>
        </p:spPr>
        <p:txBody>
          <a:bodyPr wrap="square" rtlCol="0" anchor="t">
            <a:spAutoFit/>
          </a:bodyPr>
          <a:p>
            <a:r>
              <a:rPr lang="en-US" sz="1200">
                <a:solidFill>
                  <a:schemeClr val="bg1"/>
                </a:solidFill>
              </a:rPr>
              <a:t>https://aws.amazon.com/serverless/?nc1=h_ls</a:t>
            </a:r>
            <a:endParaRPr lang="en-US" sz="1200">
              <a:solidFill>
                <a:schemeClr val="bg1"/>
              </a:solidFill>
            </a:endParaRPr>
          </a:p>
          <a:p>
            <a:r>
              <a:rPr lang="en-US" sz="1200">
                <a:solidFill>
                  <a:schemeClr val="bg1"/>
                </a:solidFill>
              </a:rPr>
              <a:t>https://aws.amazon.com/blogs/compute/serverless-icymi-q2-2023/</a:t>
            </a:r>
            <a:endParaRPr lang="en-US" sz="1200">
              <a:solidFill>
                <a:schemeClr val="bg1"/>
              </a:solidFill>
            </a:endParaRPr>
          </a:p>
        </p:txBody>
      </p:sp>
      <p:pic>
        <p:nvPicPr>
          <p:cNvPr id="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578" y="57545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6004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Invocation Types</a:t>
            </a:r>
            <a:endParaRPr lang="pt-PT" altLang="en-US" sz="2000" b="1" dirty="0">
              <a:solidFill>
                <a:schemeClr val="bg1"/>
              </a:solidFill>
            </a:endParaRPr>
          </a:p>
        </p:txBody>
      </p:sp>
      <p:sp>
        <p:nvSpPr>
          <p:cNvPr id="2" name="Text Box 1"/>
          <p:cNvSpPr txBox="1"/>
          <p:nvPr/>
        </p:nvSpPr>
        <p:spPr>
          <a:xfrm>
            <a:off x="457835" y="808990"/>
            <a:ext cx="10780395" cy="1383665"/>
          </a:xfrm>
          <a:prstGeom prst="rect">
            <a:avLst/>
          </a:prstGeom>
          <a:noFill/>
        </p:spPr>
        <p:txBody>
          <a:bodyPr wrap="square" rtlCol="0" anchor="t">
            <a:spAutoFit/>
          </a:bodyPr>
          <a:p>
            <a:pPr indent="0" algn="l">
              <a:buFont typeface="Arial" panose="02080604020202020204" pitchFamily="34" charset="0"/>
              <a:buNone/>
            </a:pPr>
            <a:r>
              <a:rPr sz="1400">
                <a:solidFill>
                  <a:schemeClr val="bg1"/>
                </a:solidFill>
              </a:rPr>
              <a:t>Triggered lambda functions with different AWS Lambda Invocation Types</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b="1">
                <a:solidFill>
                  <a:schemeClr val="bg1"/>
                </a:solidFill>
              </a:rPr>
              <a:t>AWS Lambda has 3 Invocation Types;</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Asynchronous invocation</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Event Source Mapping</a:t>
            </a:r>
            <a:r>
              <a:rPr lang="pt-PT" sz="1400">
                <a:solidFill>
                  <a:schemeClr val="bg1"/>
                </a:solidFill>
              </a:rPr>
              <a:t> </a:t>
            </a:r>
            <a:r>
              <a:rPr sz="1400">
                <a:solidFill>
                  <a:schemeClr val="bg1"/>
                </a:solidFill>
              </a:rPr>
              <a:t>with polling invocation</a:t>
            </a:r>
            <a:endParaRPr sz="1400">
              <a:solidFill>
                <a:schemeClr val="bg1"/>
              </a:solidFill>
            </a:endParaRPr>
          </a:p>
        </p:txBody>
      </p:sp>
      <p:pic>
        <p:nvPicPr>
          <p:cNvPr id="4" name="Picture 3"/>
          <p:cNvPicPr>
            <a:picLocks noChangeAspect="1"/>
          </p:cNvPicPr>
          <p:nvPr/>
        </p:nvPicPr>
        <p:blipFill>
          <a:blip r:embed="rId1"/>
          <a:stretch>
            <a:fillRect/>
          </a:stretch>
        </p:blipFill>
        <p:spPr>
          <a:xfrm>
            <a:off x="558165" y="2327275"/>
            <a:ext cx="7659370" cy="3815080"/>
          </a:xfrm>
          <a:prstGeom prst="rect">
            <a:avLst/>
          </a:prstGeom>
        </p:spPr>
      </p:pic>
      <p:pic>
        <p:nvPicPr>
          <p:cNvPr id="5" name="Picture 4"/>
          <p:cNvPicPr>
            <a:picLocks noChangeAspect="1"/>
          </p:cNvPicPr>
          <p:nvPr/>
        </p:nvPicPr>
        <p:blipFill>
          <a:blip r:embed="rId2"/>
          <a:stretch>
            <a:fillRect/>
          </a:stretch>
        </p:blipFill>
        <p:spPr>
          <a:xfrm>
            <a:off x="9067165" y="808990"/>
            <a:ext cx="2600325" cy="2609850"/>
          </a:xfrm>
          <a:prstGeom prst="rect">
            <a:avLst/>
          </a:prstGeom>
        </p:spPr>
      </p:pic>
      <p:sp>
        <p:nvSpPr>
          <p:cNvPr id="6" name="Rectangles 5"/>
          <p:cNvSpPr/>
          <p:nvPr/>
        </p:nvSpPr>
        <p:spPr>
          <a:xfrm>
            <a:off x="4118610" y="6292850"/>
            <a:ext cx="773684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283075" y="6352540"/>
            <a:ext cx="7654925" cy="275590"/>
          </a:xfrm>
          <a:prstGeom prst="rect">
            <a:avLst/>
          </a:prstGeom>
          <a:noFill/>
        </p:spPr>
        <p:txBody>
          <a:bodyPr wrap="square" rtlCol="0" anchor="t">
            <a:spAutoFit/>
          </a:bodyPr>
          <a:p>
            <a:r>
              <a:rPr lang="en-US" sz="1200">
                <a:solidFill>
                  <a:schemeClr val="bg1"/>
                </a:solidFill>
              </a:rPr>
              <a:t>https://aws.amazon.com/blogs/architecture/understanding-the-different-ways-to-invoke-lambda-functions/</a:t>
            </a:r>
            <a:endParaRPr lang="en-US" sz="1200">
              <a:solidFill>
                <a:schemeClr val="bg1"/>
              </a:solidFill>
            </a:endParaRPr>
          </a:p>
        </p:txBody>
      </p:sp>
      <p:sp>
        <p:nvSpPr>
          <p:cNvPr id="3" name="Rectangles 2"/>
          <p:cNvSpPr/>
          <p:nvPr/>
        </p:nvSpPr>
        <p:spPr>
          <a:xfrm>
            <a:off x="440690" y="635000"/>
            <a:ext cx="4114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Lambda Function Code</a:t>
            </a:r>
            <a:endParaRPr lang="pt-PT" altLang="en-US" sz="2000" b="1" dirty="0">
              <a:solidFill>
                <a:schemeClr val="bg1"/>
              </a:solidFill>
            </a:endParaRPr>
          </a:p>
        </p:txBody>
      </p:sp>
      <p:sp>
        <p:nvSpPr>
          <p:cNvPr id="2" name="Text Box 1"/>
          <p:cNvSpPr txBox="1"/>
          <p:nvPr/>
        </p:nvSpPr>
        <p:spPr>
          <a:xfrm>
            <a:off x="457835" y="1199515"/>
            <a:ext cx="10780395" cy="3230245"/>
          </a:xfrm>
          <a:prstGeom prst="rect">
            <a:avLst/>
          </a:prstGeom>
          <a:noFill/>
        </p:spPr>
        <p:txBody>
          <a:bodyPr wrap="square" rtlCol="0" anchor="t">
            <a:spAutoFit/>
          </a:bodyPr>
          <a:p>
            <a:pPr indent="0" algn="l">
              <a:buFont typeface="Arial" panose="02080604020202020204" pitchFamily="34" charset="0"/>
              <a:buNone/>
            </a:pPr>
            <a:r>
              <a:rPr sz="1200">
                <a:solidFill>
                  <a:schemeClr val="bg1"/>
                </a:solidFill>
              </a:rPr>
              <a:t>AWS Lambda runs instances of</a:t>
            </a:r>
            <a:r>
              <a:rPr sz="1200" b="1">
                <a:solidFill>
                  <a:schemeClr val="bg1"/>
                </a:solidFill>
              </a:rPr>
              <a:t> your function to</a:t>
            </a:r>
            <a:r>
              <a:rPr lang="pt-PT" sz="1200" b="1">
                <a:solidFill>
                  <a:schemeClr val="bg1"/>
                </a:solidFill>
              </a:rPr>
              <a:t> </a:t>
            </a:r>
            <a:r>
              <a:rPr sz="1200" b="1">
                <a:solidFill>
                  <a:schemeClr val="bg1"/>
                </a:solidFill>
              </a:rPr>
              <a:t>process </a:t>
            </a:r>
            <a:endParaRPr sz="1200" b="1">
              <a:solidFill>
                <a:schemeClr val="bg1"/>
              </a:solidFill>
            </a:endParaRPr>
          </a:p>
          <a:p>
            <a:pPr indent="0" algn="l">
              <a:buFont typeface="Arial" panose="02080604020202020204" pitchFamily="34" charset="0"/>
              <a:buNone/>
            </a:pPr>
            <a:r>
              <a:rPr sz="1200" b="1">
                <a:solidFill>
                  <a:schemeClr val="bg1"/>
                </a:solidFill>
              </a:rPr>
              <a:t>events</a:t>
            </a:r>
            <a:r>
              <a:rPr sz="1200">
                <a:solidFill>
                  <a:schemeClr val="bg1"/>
                </a:solidFill>
              </a:rPr>
              <a:t>. </a:t>
            </a:r>
            <a:endParaRPr sz="1200">
              <a:solidFill>
                <a:schemeClr val="bg1"/>
              </a:solidFill>
            </a:endParaRPr>
          </a:p>
          <a:p>
            <a:pPr indent="0" algn="l">
              <a:buFont typeface="Arial" panose="02080604020202020204" pitchFamily="34" charset="0"/>
              <a:buNone/>
            </a:pPr>
            <a:endParaRPr sz="1200">
              <a:solidFill>
                <a:schemeClr val="bg1"/>
              </a:solidFill>
            </a:endParaRPr>
          </a:p>
          <a:p>
            <a:pPr indent="0" algn="l">
              <a:buFont typeface="Arial" panose="02080604020202020204" pitchFamily="34" charset="0"/>
              <a:buNone/>
            </a:pPr>
            <a:r>
              <a:rPr sz="1200">
                <a:solidFill>
                  <a:schemeClr val="bg1"/>
                </a:solidFill>
              </a:rPr>
              <a:t>Invoke function directly </a:t>
            </a:r>
            <a:r>
              <a:rPr sz="1200" b="1">
                <a:solidFill>
                  <a:schemeClr val="bg1"/>
                </a:solidFill>
              </a:rPr>
              <a:t>using the</a:t>
            </a:r>
            <a:r>
              <a:rPr lang="pt-PT" sz="1200" b="1">
                <a:solidFill>
                  <a:schemeClr val="bg1"/>
                </a:solidFill>
              </a:rPr>
              <a:t> </a:t>
            </a:r>
            <a:r>
              <a:rPr sz="1200" b="1">
                <a:solidFill>
                  <a:schemeClr val="bg1"/>
                </a:solidFill>
              </a:rPr>
              <a:t>Lambda AP</a:t>
            </a:r>
            <a:r>
              <a:rPr sz="1200">
                <a:solidFill>
                  <a:schemeClr val="bg1"/>
                </a:solidFill>
              </a:rPr>
              <a:t>I, or </a:t>
            </a:r>
            <a:endParaRPr sz="1200">
              <a:solidFill>
                <a:schemeClr val="bg1"/>
              </a:solidFill>
            </a:endParaRPr>
          </a:p>
          <a:p>
            <a:pPr indent="0" algn="l">
              <a:buFont typeface="Arial" panose="02080604020202020204" pitchFamily="34" charset="0"/>
              <a:buNone/>
            </a:pPr>
            <a:r>
              <a:rPr sz="1200">
                <a:solidFill>
                  <a:schemeClr val="bg1"/>
                </a:solidFill>
              </a:rPr>
              <a:t>configure an AWS service or</a:t>
            </a:r>
            <a:r>
              <a:rPr lang="pt-PT" sz="1200">
                <a:solidFill>
                  <a:schemeClr val="bg1"/>
                </a:solidFill>
              </a:rPr>
              <a:t> </a:t>
            </a:r>
            <a:r>
              <a:rPr sz="1200">
                <a:solidFill>
                  <a:schemeClr val="bg1"/>
                </a:solidFill>
              </a:rPr>
              <a:t>resource to invoke your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a:solidFill>
                  <a:schemeClr val="bg1"/>
                </a:solidFill>
              </a:rPr>
              <a:t>Lambda function</a:t>
            </a:r>
            <a:r>
              <a:rPr sz="1200" b="1">
                <a:solidFill>
                  <a:schemeClr val="bg1"/>
                </a:solidFill>
              </a:rPr>
              <a:t> has code to process the events</a:t>
            </a:r>
            <a:endParaRPr sz="1200" b="1">
              <a:solidFill>
                <a:schemeClr val="bg1"/>
              </a:solidFill>
            </a:endParaRPr>
          </a:p>
          <a:p>
            <a:pPr algn="l"/>
            <a:r>
              <a:rPr sz="1200" b="1">
                <a:solidFill>
                  <a:schemeClr val="bg1"/>
                </a:solidFill>
              </a:rPr>
              <a:t>that you pas</a:t>
            </a:r>
            <a:r>
              <a:rPr sz="1200">
                <a:solidFill>
                  <a:schemeClr val="bg1"/>
                </a:solidFill>
              </a:rPr>
              <a:t>s into the function or that other AWS</a:t>
            </a:r>
            <a:endParaRPr sz="1200">
              <a:solidFill>
                <a:schemeClr val="bg1"/>
              </a:solidFill>
            </a:endParaRPr>
          </a:p>
          <a:p>
            <a:pPr algn="l"/>
            <a:r>
              <a:rPr sz="1200">
                <a:solidFill>
                  <a:schemeClr val="bg1"/>
                </a:solidFill>
              </a:rPr>
              <a:t>services send to the function with event json object.</a:t>
            </a:r>
            <a:endParaRPr sz="1200">
              <a:solidFill>
                <a:schemeClr val="bg1"/>
              </a:solidFill>
            </a:endParaRPr>
          </a:p>
          <a:p>
            <a:pPr algn="l"/>
            <a:endParaRPr sz="1200">
              <a:solidFill>
                <a:schemeClr val="bg1"/>
              </a:solidFill>
            </a:endParaRPr>
          </a:p>
          <a:p>
            <a:pPr algn="l"/>
            <a:r>
              <a:rPr sz="1200">
                <a:solidFill>
                  <a:schemeClr val="bg1"/>
                </a:solidFill>
              </a:rPr>
              <a:t>The event object contains all the information about</a:t>
            </a:r>
            <a:endParaRPr sz="1200">
              <a:solidFill>
                <a:schemeClr val="bg1"/>
              </a:solidFill>
            </a:endParaRPr>
          </a:p>
          <a:p>
            <a:pPr algn="l"/>
            <a:r>
              <a:rPr sz="1200">
                <a:solidFill>
                  <a:schemeClr val="bg1"/>
                </a:solidFill>
              </a:rPr>
              <a:t>the </a:t>
            </a:r>
            <a:r>
              <a:rPr sz="1200" b="1">
                <a:solidFill>
                  <a:schemeClr val="bg1"/>
                </a:solidFill>
              </a:rPr>
              <a:t>event that triggered this Lambda.</a:t>
            </a:r>
            <a:endParaRPr sz="1200">
              <a:solidFill>
                <a:schemeClr val="bg1"/>
              </a:solidFill>
            </a:endParaRPr>
          </a:p>
          <a:p>
            <a:pPr algn="l"/>
            <a:endParaRPr sz="1200">
              <a:solidFill>
                <a:schemeClr val="bg1"/>
              </a:solidFill>
            </a:endParaRPr>
          </a:p>
          <a:p>
            <a:pPr algn="l"/>
            <a:r>
              <a:rPr sz="1200">
                <a:solidFill>
                  <a:schemeClr val="bg1"/>
                </a:solidFill>
              </a:rPr>
              <a:t>The </a:t>
            </a:r>
            <a:r>
              <a:rPr sz="1200" b="1">
                <a:solidFill>
                  <a:schemeClr val="bg1"/>
                </a:solidFill>
              </a:rPr>
              <a:t>context object contains info about</a:t>
            </a:r>
            <a:r>
              <a:rPr sz="1200">
                <a:solidFill>
                  <a:schemeClr val="bg1"/>
                </a:solidFill>
              </a:rPr>
              <a:t> the runtime</a:t>
            </a:r>
            <a:endParaRPr sz="1200">
              <a:solidFill>
                <a:schemeClr val="bg1"/>
              </a:solidFill>
            </a:endParaRPr>
          </a:p>
          <a:p>
            <a:pPr algn="l"/>
            <a:r>
              <a:rPr sz="1200">
                <a:solidFill>
                  <a:schemeClr val="bg1"/>
                </a:solidFill>
              </a:rPr>
              <a:t>our Lambda function</a:t>
            </a:r>
            <a:endParaRPr sz="1200">
              <a:solidFill>
                <a:schemeClr val="bg1"/>
              </a:solidFill>
            </a:endParaRPr>
          </a:p>
          <a:p>
            <a:pPr algn="l"/>
            <a:endParaRPr sz="1200">
              <a:solidFill>
                <a:schemeClr val="bg1"/>
              </a:solidFill>
            </a:endParaRPr>
          </a:p>
          <a:p>
            <a:pPr indent="0" algn="l">
              <a:buFont typeface="Arial" panose="02080604020202020204" pitchFamily="34" charset="0"/>
              <a:buNone/>
            </a:pPr>
            <a:r>
              <a:rPr sz="1200" b="1">
                <a:solidFill>
                  <a:schemeClr val="bg1"/>
                </a:solidFill>
              </a:rPr>
              <a:t>Return </a:t>
            </a:r>
            <a:r>
              <a:rPr sz="1200">
                <a:solidFill>
                  <a:schemeClr val="bg1"/>
                </a:solidFill>
              </a:rPr>
              <a:t>the function </a:t>
            </a:r>
            <a:r>
              <a:rPr sz="1200" b="1">
                <a:solidFill>
                  <a:schemeClr val="bg1"/>
                </a:solidFill>
              </a:rPr>
              <a:t>with the results</a:t>
            </a:r>
            <a:endParaRPr sz="1200" b="1">
              <a:solidFill>
                <a:schemeClr val="bg1"/>
              </a:solidFill>
            </a:endParaRPr>
          </a:p>
        </p:txBody>
      </p:sp>
      <p:pic>
        <p:nvPicPr>
          <p:cNvPr id="3" name="Picture 2"/>
          <p:cNvPicPr>
            <a:picLocks noChangeAspect="1"/>
          </p:cNvPicPr>
          <p:nvPr/>
        </p:nvPicPr>
        <p:blipFill>
          <a:blip r:embed="rId1"/>
          <a:stretch>
            <a:fillRect/>
          </a:stretch>
        </p:blipFill>
        <p:spPr>
          <a:xfrm>
            <a:off x="5628005" y="1247140"/>
            <a:ext cx="6046470" cy="3185795"/>
          </a:xfrm>
          <a:prstGeom prst="rect">
            <a:avLst/>
          </a:prstGeom>
        </p:spPr>
      </p:pic>
      <p:sp>
        <p:nvSpPr>
          <p:cNvPr id="4" name="Rectangles 3"/>
          <p:cNvSpPr/>
          <p:nvPr/>
        </p:nvSpPr>
        <p:spPr>
          <a:xfrm>
            <a:off x="440690" y="635000"/>
            <a:ext cx="3200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553" y="5830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Execution Role</a:t>
            </a:r>
            <a:endParaRPr lang="pt-PT" altLang="en-US" sz="2000" b="1" dirty="0">
              <a:solidFill>
                <a:schemeClr val="bg1"/>
              </a:solidFill>
            </a:endParaRPr>
          </a:p>
        </p:txBody>
      </p:sp>
      <p:sp>
        <p:nvSpPr>
          <p:cNvPr id="2" name="Text Box 1"/>
          <p:cNvSpPr txBox="1"/>
          <p:nvPr/>
        </p:nvSpPr>
        <p:spPr>
          <a:xfrm>
            <a:off x="457835" y="1094740"/>
            <a:ext cx="7358380" cy="4399915"/>
          </a:xfrm>
          <a:prstGeom prst="rect">
            <a:avLst/>
          </a:prstGeom>
          <a:noFill/>
        </p:spPr>
        <p:txBody>
          <a:bodyPr wrap="square" rtlCol="0" anchor="t">
            <a:spAutoFit/>
          </a:bodyPr>
          <a:p>
            <a:pPr indent="0" algn="l">
              <a:buFont typeface="Arial" panose="02080604020202020204" pitchFamily="34" charset="0"/>
              <a:buNone/>
            </a:pPr>
            <a:r>
              <a:rPr sz="1400" b="1">
                <a:solidFill>
                  <a:schemeClr val="bg1"/>
                </a:solidFill>
              </a:rPr>
              <a:t>AWS Lambda Permissions</a:t>
            </a:r>
            <a:endParaRPr sz="1400">
              <a:solidFill>
                <a:schemeClr val="bg1"/>
              </a:solidFill>
            </a:endParaRPr>
          </a:p>
          <a:p>
            <a:pPr lvl="1" indent="0" algn="l">
              <a:buFont typeface="Wingdings" charset="0"/>
              <a:buNone/>
            </a:pPr>
            <a:r>
              <a:rPr sz="1400">
                <a:solidFill>
                  <a:schemeClr val="bg1"/>
                </a:solidFill>
              </a:rPr>
              <a:t>Lambda Execution Role</a:t>
            </a:r>
            <a:endParaRPr sz="1400">
              <a:solidFill>
                <a:schemeClr val="bg1"/>
              </a:solidFill>
            </a:endParaRPr>
          </a:p>
          <a:p>
            <a:pPr lvl="1" indent="0" algn="l">
              <a:buFont typeface="Arial" panose="02080604020202020204" pitchFamily="34" charset="0"/>
              <a:buNone/>
            </a:pPr>
            <a:r>
              <a:rPr sz="1400">
                <a:solidFill>
                  <a:schemeClr val="bg1"/>
                </a:solidFill>
              </a:rPr>
              <a:t>Resource-based policy</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Lambda Execution Role</a:t>
            </a:r>
            <a:endParaRPr sz="1400" b="1">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IAM role that Lambda has permissions to assume when invoking</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lambda function. </a:t>
            </a:r>
            <a:endParaRPr sz="1400">
              <a:solidFill>
                <a:schemeClr val="bg1"/>
              </a:solidFill>
            </a:endParaRPr>
          </a:p>
          <a:p>
            <a:pPr indent="0" algn="l">
              <a:buFont typeface="Arial" panose="02080604020202020204" pitchFamily="34" charset="0"/>
              <a:buNone/>
            </a:pP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Create an execution role when creating a ne</a:t>
            </a:r>
            <a:r>
              <a:rPr lang="pt-PT" sz="1400">
                <a:solidFill>
                  <a:schemeClr val="bg1"/>
                </a:solidFill>
              </a:rPr>
              <a:t>w </a:t>
            </a:r>
            <a:r>
              <a:rPr sz="1400">
                <a:solidFill>
                  <a:schemeClr val="bg1"/>
                </a:solidFill>
              </a:rPr>
              <a:t>lambda function, and </a:t>
            </a:r>
            <a:endParaRPr sz="1400">
              <a:solidFill>
                <a:schemeClr val="bg1"/>
              </a:solidFill>
            </a:endParaRPr>
          </a:p>
          <a:p>
            <a:pPr indent="0" algn="l">
              <a:buFont typeface="Arial" panose="02080604020202020204" pitchFamily="34" charset="0"/>
              <a:buNone/>
            </a:pPr>
            <a:r>
              <a:rPr sz="1400">
                <a:solidFill>
                  <a:schemeClr val="bg1"/>
                </a:solidFill>
              </a:rPr>
              <a:t> </a:t>
            </a:r>
            <a:r>
              <a:rPr lang="pt-PT" sz="1400">
                <a:solidFill>
                  <a:schemeClr val="bg1"/>
                </a:solidFill>
              </a:rPr>
              <a:t> </a:t>
            </a:r>
            <a:r>
              <a:rPr sz="1400">
                <a:solidFill>
                  <a:schemeClr val="bg1"/>
                </a:solidFill>
              </a:rPr>
              <a:t>after that we can also modify the policies</a:t>
            </a:r>
            <a:r>
              <a:rPr lang="pt-PT" sz="1400" b="1">
                <a:solidFill>
                  <a:schemeClr val="bg1"/>
                </a:solidFill>
              </a:rPr>
              <a:t> </a:t>
            </a:r>
            <a:r>
              <a:rPr sz="1400" b="1">
                <a:solidFill>
                  <a:schemeClr val="bg1"/>
                </a:solidFill>
              </a:rPr>
              <a:t>associated with the IAM role.</a:t>
            </a:r>
            <a:endParaRPr sz="1400" b="1">
              <a:solidFill>
                <a:schemeClr val="bg1"/>
              </a:solidFill>
            </a:endParaRPr>
          </a:p>
          <a:p>
            <a:pPr marL="285750" indent="-285750" algn="l">
              <a:buFont typeface="Arial" panose="02080604020202020204" pitchFamily="34" charset="0"/>
              <a:buChar char="•"/>
            </a:pPr>
            <a:endParaRPr sz="1400" b="1">
              <a:solidFill>
                <a:schemeClr val="bg1"/>
              </a:solidFill>
            </a:endParaRPr>
          </a:p>
          <a:p>
            <a:pPr indent="0" algn="l">
              <a:buFont typeface="Arial" panose="02080604020202020204" pitchFamily="34" charset="0"/>
              <a:buNone/>
            </a:pPr>
            <a:r>
              <a:rPr lang="pt-PT" sz="1400">
                <a:solidFill>
                  <a:schemeClr val="bg1"/>
                </a:solidFill>
              </a:rPr>
              <a:t>i</a:t>
            </a:r>
            <a:r>
              <a:rPr sz="1400">
                <a:solidFill>
                  <a:schemeClr val="bg1"/>
                </a:solidFill>
              </a:rPr>
              <a:t>f you have additional targets from your lambda function</a:t>
            </a:r>
            <a:endParaRPr lang="pt-PT" sz="1400">
              <a:solidFill>
                <a:schemeClr val="bg1"/>
              </a:solidFill>
            </a:endParaRPr>
          </a:p>
          <a:p>
            <a:pPr lvl="1" indent="0" algn="l">
              <a:buFont typeface="Arial" panose="02080604020202020204" pitchFamily="34" charset="0"/>
              <a:buNone/>
            </a:pPr>
            <a:r>
              <a:rPr sz="1400">
                <a:solidFill>
                  <a:schemeClr val="bg1"/>
                </a:solidFill>
              </a:rPr>
              <a:t>performing crud operations on DynamoDB table</a:t>
            </a:r>
            <a:r>
              <a:rPr lang="pt-PT" sz="1400">
                <a:solidFill>
                  <a:schemeClr val="bg1"/>
                </a:solidFill>
              </a:rPr>
              <a:t>	</a:t>
            </a:r>
            <a:endParaRPr lang="pt-PT" sz="1400">
              <a:solidFill>
                <a:schemeClr val="bg1"/>
              </a:solidFill>
            </a:endParaRPr>
          </a:p>
          <a:p>
            <a:pPr lvl="1" indent="0" algn="l">
              <a:buFont typeface="Arial" panose="02080604020202020204" pitchFamily="34" charset="0"/>
              <a:buNone/>
            </a:pPr>
            <a:r>
              <a:rPr sz="1400">
                <a:solidFill>
                  <a:schemeClr val="bg1"/>
                </a:solidFill>
              </a:rPr>
              <a:t>sending notification to SNS</a:t>
            </a:r>
            <a:endParaRPr sz="1400">
              <a:solidFill>
                <a:schemeClr val="bg1"/>
              </a:solidFill>
            </a:endParaRPr>
          </a:p>
          <a:p>
            <a:pPr lvl="1" indent="0" algn="l">
              <a:buFont typeface="Arial" panose="02080604020202020204" pitchFamily="34" charset="0"/>
              <a:buNone/>
            </a:pPr>
            <a:r>
              <a:rPr sz="1400">
                <a:solidFill>
                  <a:schemeClr val="bg1"/>
                </a:solidFill>
              </a:rPr>
              <a:t>retrieve messages from queue or streams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a:solidFill>
                  <a:schemeClr val="bg1"/>
                </a:solidFill>
              </a:rPr>
              <a:t>Lambda function's execution role required permissions to</a:t>
            </a:r>
            <a:endParaRPr sz="1400">
              <a:solidFill>
                <a:schemeClr val="bg1"/>
              </a:solidFill>
            </a:endParaRPr>
          </a:p>
          <a:p>
            <a:pPr indent="0" algn="l">
              <a:buFont typeface="Arial" panose="02080604020202020204" pitchFamily="34" charset="0"/>
              <a:buNone/>
            </a:pPr>
            <a:r>
              <a:rPr lang="pt-PT" sz="1400">
                <a:solidFill>
                  <a:schemeClr val="bg1"/>
                </a:solidFill>
              </a:rPr>
              <a:t>      </a:t>
            </a:r>
            <a:r>
              <a:rPr sz="1400">
                <a:solidFill>
                  <a:schemeClr val="bg1"/>
                </a:solidFill>
              </a:rPr>
              <a:t>interact with those AWS services</a:t>
            </a:r>
            <a:endParaRPr sz="1400">
              <a:solidFill>
                <a:schemeClr val="bg1"/>
              </a:solidFill>
            </a:endParaRPr>
          </a:p>
          <a:p>
            <a:pPr marL="285750" indent="-285750" algn="l">
              <a:buFont typeface="Arial" panose="02080604020202020204" pitchFamily="34" charset="0"/>
              <a:buChar char="•"/>
            </a:pPr>
            <a:endParaRPr sz="1400">
              <a:solidFill>
                <a:schemeClr val="bg1"/>
              </a:solidFill>
            </a:endParaRPr>
          </a:p>
          <a:p>
            <a:pPr indent="0" algn="l">
              <a:buFont typeface="Arial" panose="02080604020202020204" pitchFamily="34" charset="0"/>
              <a:buNone/>
            </a:pPr>
            <a:r>
              <a:rPr sz="1400" b="1">
                <a:solidFill>
                  <a:schemeClr val="bg1"/>
                </a:solidFill>
              </a:rPr>
              <a:t>Grant least privilege access</a:t>
            </a:r>
            <a:r>
              <a:rPr sz="1400">
                <a:solidFill>
                  <a:schemeClr val="bg1"/>
                </a:solidFill>
              </a:rPr>
              <a:t> to your Lambda execution role</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0923" y="12924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10315512" y="1823653"/>
            <a:ext cx="14938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interact</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Invoke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10764775" y="131730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7767320" y="1807210"/>
            <a:ext cx="124396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Who can Invoke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8173659" y="1292364"/>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75120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68045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143490" y="153733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207115" y="154559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7708265" y="8934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8977427" y="2137781"/>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10372725" y="86233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6"/>
          <a:stretch>
            <a:fillRect/>
          </a:stretch>
        </p:blipFill>
        <p:spPr>
          <a:xfrm>
            <a:off x="7489190" y="2596515"/>
            <a:ext cx="4170680" cy="2901315"/>
          </a:xfrm>
          <a:prstGeom prst="rect">
            <a:avLst/>
          </a:prstGeom>
        </p:spPr>
      </p:pic>
      <p:sp>
        <p:nvSpPr>
          <p:cNvPr id="9" name="Text Box 8"/>
          <p:cNvSpPr txBox="1"/>
          <p:nvPr/>
        </p:nvSpPr>
        <p:spPr>
          <a:xfrm>
            <a:off x="7400290" y="5571490"/>
            <a:ext cx="4265295" cy="368300"/>
          </a:xfrm>
          <a:prstGeom prst="rect">
            <a:avLst/>
          </a:prstGeom>
          <a:noFill/>
        </p:spPr>
        <p:txBody>
          <a:bodyPr wrap="none" rtlCol="0">
            <a:spAutoFit/>
          </a:bodyPr>
          <a:p>
            <a:pPr algn="l"/>
            <a:r>
              <a:rPr lang="pt-PT" altLang="en-US" sz="900" b="1">
                <a:solidFill>
                  <a:schemeClr val="bg1"/>
                </a:solidFill>
              </a:rPr>
              <a:t>Figure: 1 - Policy(JSON), set Permissions for execute lambda or</a:t>
            </a:r>
            <a:endParaRPr lang="pt-PT" altLang="en-US" sz="900" b="1">
              <a:solidFill>
                <a:schemeClr val="bg1"/>
              </a:solidFill>
            </a:endParaRPr>
          </a:p>
          <a:p>
            <a:pPr algn="l"/>
            <a:r>
              <a:rPr lang="pt-PT" altLang="en-US" sz="900" b="1">
                <a:solidFill>
                  <a:schemeClr val="bg1"/>
                </a:solidFill>
              </a:rPr>
              <a:t>lambda invoke AWS Services</a:t>
            </a:r>
            <a:endParaRPr lang="pt-PT" altLang="en-US" sz="900" b="1">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79095" y="24580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AWS Lambda Resource-based Policy</a:t>
            </a:r>
            <a:endParaRPr lang="pt-PT" altLang="en-US" sz="2000" b="1" dirty="0">
              <a:solidFill>
                <a:schemeClr val="bg1"/>
              </a:solidFill>
            </a:endParaRPr>
          </a:p>
        </p:txBody>
      </p:sp>
      <p:sp>
        <p:nvSpPr>
          <p:cNvPr id="2" name="Text Box 1"/>
          <p:cNvSpPr txBox="1"/>
          <p:nvPr/>
        </p:nvSpPr>
        <p:spPr>
          <a:xfrm>
            <a:off x="112395" y="816610"/>
            <a:ext cx="9972040" cy="2245360"/>
          </a:xfrm>
          <a:prstGeom prst="rect">
            <a:avLst/>
          </a:prstGeom>
          <a:noFill/>
        </p:spPr>
        <p:txBody>
          <a:bodyPr wrap="square" rtlCol="0" anchor="t">
            <a:spAutoFit/>
          </a:bodyPr>
          <a:p>
            <a:pPr lvl="1" indent="0" algn="l">
              <a:buClrTx/>
              <a:buSzTx/>
              <a:buFont typeface="Arial" panose="02080604020202020204" pitchFamily="34" charset="0"/>
              <a:buNone/>
            </a:pPr>
            <a:r>
              <a:rPr sz="1400" b="1">
                <a:solidFill>
                  <a:schemeClr val="bg1"/>
                </a:solidFill>
              </a:rPr>
              <a:t>Lambda Resource-based policy</a:t>
            </a:r>
            <a:endParaRPr sz="1400" b="1">
              <a:solidFill>
                <a:schemeClr val="bg1"/>
              </a:solidFill>
            </a:endParaRPr>
          </a:p>
          <a:p>
            <a:pPr lvl="1" indent="0" algn="l">
              <a:buClrTx/>
              <a:buSzTx/>
              <a:buFont typeface="Arial" panose="02080604020202020204" pitchFamily="34" charset="0"/>
              <a:buNone/>
            </a:pPr>
            <a:r>
              <a:rPr sz="1400">
                <a:solidFill>
                  <a:schemeClr val="bg1"/>
                </a:solidFill>
              </a:rPr>
              <a:t>When any AWS service invokes Lambda function sync or async way. It lets you grant usage permission to</a:t>
            </a:r>
            <a:r>
              <a:rPr lang="pt-PT" sz="1400">
                <a:solidFill>
                  <a:schemeClr val="bg1"/>
                </a:solidFill>
              </a:rPr>
              <a:t> </a:t>
            </a:r>
            <a:r>
              <a:rPr sz="1400">
                <a:solidFill>
                  <a:schemeClr val="bg1"/>
                </a:solidFill>
              </a:rPr>
              <a:t>other AWS </a:t>
            </a:r>
            <a:r>
              <a:rPr lang="pt-PT" sz="1400">
                <a:solidFill>
                  <a:schemeClr val="bg1"/>
                </a:solidFill>
              </a:rPr>
              <a:t>   </a:t>
            </a:r>
            <a:r>
              <a:rPr sz="1400">
                <a:solidFill>
                  <a:schemeClr val="bg1"/>
                </a:solidFill>
              </a:rPr>
              <a:t>accounts or organizations on a per-resource basis. Also use a resource-based policy to allow</a:t>
            </a:r>
            <a:r>
              <a:rPr lang="pt-PT" sz="1400">
                <a:solidFill>
                  <a:schemeClr val="bg1"/>
                </a:solidFill>
              </a:rPr>
              <a:t> </a:t>
            </a:r>
            <a:r>
              <a:rPr sz="1400">
                <a:solidFill>
                  <a:schemeClr val="bg1"/>
                </a:solidFill>
              </a:rPr>
              <a:t>an AWS service to invoke your function on your behalf.</a:t>
            </a:r>
            <a:endParaRPr sz="1400">
              <a:solidFill>
                <a:schemeClr val="bg1"/>
              </a:solidFill>
            </a:endParaRPr>
          </a:p>
          <a:p>
            <a:pPr marL="742950" lvl="1" indent="-285750" algn="l">
              <a:buClrTx/>
              <a:buSzTx/>
              <a:buFont typeface="Arial" panose="02080604020202020204" pitchFamily="34" charset="0"/>
              <a:buChar char="•"/>
            </a:pPr>
            <a:endParaRPr sz="1400">
              <a:solidFill>
                <a:schemeClr val="bg1"/>
              </a:solidFill>
            </a:endParaRPr>
          </a:p>
          <a:p>
            <a:pPr lvl="1" indent="0" algn="l">
              <a:buClrTx/>
              <a:buSzTx/>
              <a:buFont typeface="Arial" panose="02080604020202020204" pitchFamily="34" charset="0"/>
              <a:buNone/>
            </a:pPr>
            <a:r>
              <a:rPr sz="1400" b="1">
                <a:solidFill>
                  <a:schemeClr val="bg1"/>
                </a:solidFill>
              </a:rPr>
              <a:t>API Gateway</a:t>
            </a:r>
            <a:r>
              <a:rPr sz="1400">
                <a:solidFill>
                  <a:schemeClr val="bg1"/>
                </a:solidFill>
              </a:rPr>
              <a:t> that targets to Lambda function, we should add resource-based policy permission to invoke</a:t>
            </a:r>
            <a:endParaRPr sz="1400">
              <a:solidFill>
                <a:schemeClr val="bg1"/>
              </a:solidFill>
            </a:endParaRPr>
          </a:p>
          <a:p>
            <a:pPr lvl="1" indent="0" algn="l">
              <a:buClrTx/>
              <a:buSzTx/>
              <a:buFont typeface="Arial" panose="02080604020202020204" pitchFamily="34" charset="0"/>
              <a:buNone/>
            </a:pPr>
            <a:r>
              <a:rPr sz="1400">
                <a:solidFill>
                  <a:schemeClr val="bg1"/>
                </a:solidFill>
              </a:rPr>
              <a:t>lambda function from API gateway.</a:t>
            </a:r>
            <a:endParaRPr sz="1400">
              <a:solidFill>
                <a:schemeClr val="bg1"/>
              </a:solidFill>
            </a:endParaRPr>
          </a:p>
          <a:p>
            <a:pPr lvl="1" indent="0" algn="l">
              <a:buClrTx/>
              <a:buSzTx/>
              <a:buFont typeface="Arial" panose="02080604020202020204" pitchFamily="34" charset="0"/>
              <a:buNone/>
            </a:pPr>
            <a:endParaRPr sz="1400">
              <a:solidFill>
                <a:schemeClr val="bg1"/>
              </a:solidFill>
            </a:endParaRPr>
          </a:p>
          <a:p>
            <a:pPr lvl="1" indent="0" algn="l">
              <a:buClrTx/>
              <a:buSzTx/>
              <a:buFont typeface="Arial" panose="02080604020202020204" pitchFamily="34" charset="0"/>
              <a:buNone/>
            </a:pPr>
            <a:r>
              <a:rPr sz="1400" b="1">
                <a:solidFill>
                  <a:schemeClr val="bg1"/>
                </a:solidFill>
              </a:rPr>
              <a:t>Amazon S3</a:t>
            </a:r>
            <a:r>
              <a:rPr sz="1400">
                <a:solidFill>
                  <a:schemeClr val="bg1"/>
                </a:solidFill>
              </a:rPr>
              <a:t> upload event triggers to lambda function asyncrhously, so we should also add Resource-based policy into our Lambda function grants S3 invocation.</a:t>
            </a:r>
            <a:endParaRPr sz="1400">
              <a:solidFill>
                <a:schemeClr val="bg1"/>
              </a:solidFill>
            </a:endParaRPr>
          </a:p>
        </p:txBody>
      </p:sp>
      <p:sp>
        <p:nvSpPr>
          <p:cNvPr id="3" name="Rectangles 2"/>
          <p:cNvSpPr/>
          <p:nvPr/>
        </p:nvSpPr>
        <p:spPr>
          <a:xfrm>
            <a:off x="497840" y="587375"/>
            <a:ext cx="7306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7"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6588" y="45239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p:cNvSpPr txBox="1">
            <a:spLocks noChangeArrowheads="1"/>
          </p:cNvSpPr>
          <p:nvPr/>
        </p:nvSpPr>
        <p:spPr bwMode="auto">
          <a:xfrm>
            <a:off x="6166422" y="5055168"/>
            <a:ext cx="1493838"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PutItem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logs: PutLogs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35"/>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6560440" y="454881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5"/>
          <p:cNvSpPr txBox="1">
            <a:spLocks noChangeArrowheads="1"/>
          </p:cNvSpPr>
          <p:nvPr/>
        </p:nvSpPr>
        <p:spPr bwMode="auto">
          <a:xfrm>
            <a:off x="3387725" y="5038725"/>
            <a:ext cx="149733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allow</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sns.amazon.com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Lambda:</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InvokeFunction</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1" name="Graphic 7"/>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3969324" y="452387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s 4"/>
          <p:cNvSpPr/>
          <p:nvPr/>
        </p:nvSpPr>
        <p:spPr>
          <a:xfrm>
            <a:off x="5448300" y="6319520"/>
            <a:ext cx="631888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53735" y="6353810"/>
            <a:ext cx="5906135" cy="275590"/>
          </a:xfrm>
          <a:prstGeom prst="rect">
            <a:avLst/>
          </a:prstGeom>
          <a:noFill/>
        </p:spPr>
        <p:txBody>
          <a:bodyPr wrap="square" rtlCol="0" anchor="t">
            <a:spAutoFit/>
          </a:bodyPr>
          <a:p>
            <a:r>
              <a:rPr lang="en-US" sz="1200">
                <a:solidFill>
                  <a:schemeClr val="bg1"/>
                </a:solidFill>
              </a:rPr>
              <a:t>https://docs.aws.amazon.com/lambda/latest/dg/lambda-intro-execution-role.html</a:t>
            </a:r>
            <a:endParaRPr lang="en-US" sz="1200">
              <a:solidFill>
                <a:schemeClr val="bg1"/>
              </a:solidFill>
            </a:endParaRPr>
          </a:p>
        </p:txBody>
      </p:sp>
      <p:cxnSp>
        <p:nvCxnSpPr>
          <p:cNvPr id="22" name="Straight Arrow Connector 21"/>
          <p:cNvCxnSpPr/>
          <p:nvPr/>
        </p:nvCxnSpPr>
        <p:spPr>
          <a:xfrm>
            <a:off x="33077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7611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9155" y="4768850"/>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8025" y="4777105"/>
            <a:ext cx="609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3503930" y="4124960"/>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R</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esource Based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TextBox 34"/>
          <p:cNvSpPr txBox="1"/>
          <p:nvPr/>
        </p:nvSpPr>
        <p:spPr>
          <a:xfrm>
            <a:off x="4773092" y="5369296"/>
            <a:ext cx="1506552" cy="245110"/>
          </a:xfrm>
          <a:prstGeom prst="rect">
            <a:avLst/>
          </a:prstGeom>
          <a:noFill/>
        </p:spPr>
        <p:txBody>
          <a:bodyPr wrap="square" rtlCol="0">
            <a:spAutoFit/>
          </a:bodyPr>
          <a:p>
            <a:pPr algn="ctr"/>
            <a:r>
              <a:rPr lang="en-US" sz="1000" dirty="0">
                <a:solidFill>
                  <a:schemeClr val="bg1"/>
                </a:solidFill>
                <a:latin typeface="Inter Light" panose="02000403000000020004" charset="0"/>
                <a:cs typeface="Inter Light" panose="02000403000000020004" charset="0"/>
              </a:rPr>
              <a:t>AWS Lambda</a:t>
            </a:r>
            <a:endParaRPr lang="en-US" sz="1000" dirty="0">
              <a:solidFill>
                <a:schemeClr val="bg1"/>
              </a:solidFill>
              <a:latin typeface="Inter Light" panose="02000403000000020004" charset="0"/>
              <a:cs typeface="Inter Light" panose="02000403000000020004" charset="0"/>
            </a:endParaRPr>
          </a:p>
        </p:txBody>
      </p:sp>
      <p:sp>
        <p:nvSpPr>
          <p:cNvPr id="14" name="TextBox 15"/>
          <p:cNvSpPr txBox="1">
            <a:spLocks noChangeArrowheads="1"/>
          </p:cNvSpPr>
          <p:nvPr/>
        </p:nvSpPr>
        <p:spPr bwMode="auto">
          <a:xfrm>
            <a:off x="6168390" y="4093845"/>
            <a:ext cx="135191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Execute Role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Policy</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3487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1906270" y="4250690"/>
            <a:ext cx="1481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8" name="TextBox 9"/>
          <p:cNvSpPr txBox="1">
            <a:spLocks noChangeArrowheads="1"/>
          </p:cNvSpPr>
          <p:nvPr/>
        </p:nvSpPr>
        <p:spPr bwMode="auto">
          <a:xfrm>
            <a:off x="527685" y="4893310"/>
            <a:ext cx="1513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64" name="Graphic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47983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2008505" y="5628640"/>
            <a:ext cx="12884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630" y="353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34300" y="4281805"/>
            <a:ext cx="11918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8" name="Graphic 17"/>
          <p:cNvPicPr>
            <a:picLocks noChangeAspect="1" noChangeArrowheads="1"/>
          </p:cNvPicPr>
          <p:nvPr/>
        </p:nvPicPr>
        <p:blipFill>
          <a:blip r:embed="rId9"/>
          <a:srcRect/>
          <a:stretch>
            <a:fillRect/>
          </a:stretch>
        </p:blipFill>
        <p:spPr bwMode="auto">
          <a:xfrm>
            <a:off x="933446" y="41649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25" y="4744720"/>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721600" y="54406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525" y="-635"/>
            <a:ext cx="11039475" cy="6920230"/>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bject 3"/>
          <p:cNvSpPr txBox="1">
            <a:spLocks noGrp="1"/>
          </p:cNvSpPr>
          <p:nvPr/>
        </p:nvSpPr>
        <p:spPr>
          <a:xfrm>
            <a:off x="379095" y="1839595"/>
            <a:ext cx="6431280" cy="1499870"/>
          </a:xfrm>
          <a:prstGeom prst="rect">
            <a:avLst/>
          </a:prstGeom>
        </p:spPr>
        <p:txBody>
          <a:bodyPr vert="horz" wrap="square" lIns="0" tIns="1058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Architecture </a:t>
            </a:r>
            <a:endParaRPr lang="pt-PT" altLang="en-US" sz="4800">
              <a:solidFill>
                <a:schemeClr val="bg1"/>
              </a:solidFill>
              <a:latin typeface="Swiss921 BT" panose="020B0806030502050204" charset="0"/>
              <a:cs typeface="Swiss921 BT" panose="020B0806030502050204" charset="0"/>
              <a:sym typeface="+mn-ea"/>
            </a:endParaRPr>
          </a:p>
          <a:p>
            <a:pPr marL="12700">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Serverless</a:t>
            </a:r>
            <a:endParaRPr lang="pt-PT" altLang="en-US" sz="4800" spc="170" dirty="0">
              <a:solidFill>
                <a:schemeClr val="bg1"/>
              </a:solidFill>
              <a:latin typeface="Swiss921 BT" panose="020B0806030502050204" charset="0"/>
              <a:cs typeface="Swiss921 BT" panose="020B0806030502050204" charset="0"/>
              <a:sym typeface="+mn-ea"/>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5" y="332740"/>
            <a:ext cx="1063625" cy="10636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21945" y="209550"/>
            <a:ext cx="6608445" cy="398780"/>
          </a:xfrm>
          <a:prstGeom prst="rect">
            <a:avLst/>
          </a:prstGeom>
          <a:noFill/>
        </p:spPr>
        <p:txBody>
          <a:bodyPr wrap="none" rtlCol="0">
            <a:spAutoFit/>
          </a:bodyPr>
          <a:p>
            <a:pPr algn="l"/>
            <a:r>
              <a:rPr lang="pt-PT" altLang="en-US" sz="2000" b="1" dirty="0">
                <a:solidFill>
                  <a:schemeClr val="bg1"/>
                </a:solidFill>
                <a:sym typeface="+mn-ea"/>
              </a:rPr>
              <a:t>Amazon SNS with AWS Management Console</a:t>
            </a:r>
            <a:endParaRPr lang="pt-PT" altLang="en-US" sz="2000" b="1" dirty="0">
              <a:solidFill>
                <a:schemeClr val="bg1"/>
              </a:solidFill>
              <a:sym typeface="+mn-ea"/>
            </a:endParaRPr>
          </a:p>
        </p:txBody>
      </p:sp>
      <p:pic>
        <p:nvPicPr>
          <p:cNvPr id="112642" name="Graphic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470" y="2055495"/>
            <a:ext cx="765810" cy="76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5589905" y="1584325"/>
            <a:ext cx="5192395"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5598637" y="1584008"/>
            <a:ext cx="381000" cy="381000"/>
          </a:xfrm>
          <a:prstGeom prst="rect">
            <a:avLst/>
          </a:prstGeom>
        </p:spPr>
      </p:pic>
      <p:sp>
        <p:nvSpPr>
          <p:cNvPr id="6" name="TextBox 34"/>
          <p:cNvSpPr txBox="1"/>
          <p:nvPr/>
        </p:nvSpPr>
        <p:spPr>
          <a:xfrm>
            <a:off x="2882062" y="2914386"/>
            <a:ext cx="1506552" cy="64516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Command Line Interface (AWS CLI)</a:t>
            </a:r>
            <a:endParaRPr 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4265930" y="2526030"/>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18"/>
          <p:cNvSpPr txBox="1">
            <a:spLocks noChangeArrowheads="1"/>
          </p:cNvSpPr>
          <p:nvPr/>
        </p:nvSpPr>
        <p:spPr bwMode="auto">
          <a:xfrm>
            <a:off x="4280535" y="220218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182308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541780" y="217297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sz="1100" dirty="0">
                <a:solidFill>
                  <a:schemeClr val="bg1"/>
                </a:solidFill>
                <a:latin typeface="Inter Light" panose="02000403000000020004" charset="0"/>
                <a:cs typeface="Inter Light" panose="02000403000000020004" charset="0"/>
                <a:sym typeface="+mn-ea"/>
              </a:rPr>
              <a:t>Command </a:t>
            </a:r>
            <a:r>
              <a:rPr lang="pt-PT" altLang="en-US" sz="1100" dirty="0">
                <a:solidFill>
                  <a:schemeClr val="bg1"/>
                </a:solidFill>
                <a:latin typeface="Inter Light" panose="02000403000000020004" charset="0"/>
                <a:cs typeface="Inter Light" panose="02000403000000020004" charset="0"/>
                <a:sym typeface="+mn-ea"/>
              </a:rPr>
              <a:t> CLI</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3" name="TextBox 18"/>
          <p:cNvSpPr txBox="1">
            <a:spLocks noChangeArrowheads="1"/>
          </p:cNvSpPr>
          <p:nvPr/>
        </p:nvSpPr>
        <p:spPr bwMode="auto">
          <a:xfrm>
            <a:off x="4280535" y="2529840"/>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a:solidFill>
                  <a:schemeClr val="bg1"/>
                </a:solidFill>
                <a:latin typeface="Inter Light" panose="02000403000000020004" charset="0"/>
                <a:ea typeface="Amazon Ember" panose="020B0603020204020204" pitchFamily="34" charset="0"/>
                <a:cs typeface="Inter Light" panose="02000403000000020004" charset="0"/>
              </a:rPr>
              <a:t>topic</a:t>
            </a:r>
            <a:endParaRPr lang="pt-PT" altLang="en-US" sz="11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80" name="Graphic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328" y="21167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714683" y="297243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Notification Service (Amazon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6" name="TextBox 25"/>
          <p:cNvSpPr txBox="1">
            <a:spLocks noChangeArrowheads="1"/>
          </p:cNvSpPr>
          <p:nvPr/>
        </p:nvSpPr>
        <p:spPr bwMode="auto">
          <a:xfrm>
            <a:off x="8729597" y="274224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Topic</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99" name="Graphic 17"/>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9191626" y="226917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137400" y="2507615"/>
            <a:ext cx="1982470" cy="38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s 1"/>
          <p:cNvSpPr/>
          <p:nvPr/>
        </p:nvSpPr>
        <p:spPr>
          <a:xfrm>
            <a:off x="424180" y="635000"/>
            <a:ext cx="658368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9525"/>
            <a:ext cx="12192000" cy="6848475"/>
          </a:xfrm>
          <a:prstGeom prst="rect">
            <a:avLst/>
          </a:prstGeom>
        </p:spPr>
      </p:pic>
      <p:sp>
        <p:nvSpPr>
          <p:cNvPr id="13" name="Title 1"/>
          <p:cNvSpPr>
            <a:spLocks noGrp="1"/>
          </p:cNvSpPr>
          <p:nvPr/>
        </p:nvSpPr>
        <p:spPr>
          <a:xfrm>
            <a:off x="560705" y="245745"/>
            <a:ext cx="66840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Bard</a:t>
            </a:r>
            <a:endParaRPr lang="pt-PT" altLang="en-US" sz="2000" b="1" dirty="0">
              <a:solidFill>
                <a:schemeClr val="bg1"/>
              </a:solidFill>
            </a:endParaRPr>
          </a:p>
        </p:txBody>
      </p:sp>
      <p:sp>
        <p:nvSpPr>
          <p:cNvPr id="5" name="Rectangles 4"/>
          <p:cNvSpPr/>
          <p:nvPr/>
        </p:nvSpPr>
        <p:spPr>
          <a:xfrm>
            <a:off x="624840" y="608330"/>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8" name="Picture 7"/>
          <p:cNvPicPr>
            <a:picLocks noChangeAspect="1"/>
          </p:cNvPicPr>
          <p:nvPr/>
        </p:nvPicPr>
        <p:blipFill>
          <a:blip r:embed="rId2"/>
          <a:stretch>
            <a:fillRect/>
          </a:stretch>
        </p:blipFill>
        <p:spPr>
          <a:xfrm>
            <a:off x="131445" y="245745"/>
            <a:ext cx="475488" cy="475488"/>
          </a:xfrm>
          <a:prstGeom prst="rect">
            <a:avLst/>
          </a:prstGeom>
        </p:spPr>
      </p:pic>
      <p:sp>
        <p:nvSpPr>
          <p:cNvPr id="34" name="Rectangles 33"/>
          <p:cNvSpPr/>
          <p:nvPr/>
        </p:nvSpPr>
        <p:spPr>
          <a:xfrm>
            <a:off x="334645" y="490664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ounded Rectangle 20"/>
          <p:cNvSpPr/>
          <p:nvPr/>
        </p:nvSpPr>
        <p:spPr>
          <a:xfrm>
            <a:off x="334645" y="4280535"/>
            <a:ext cx="507365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ounded Rectangle 16"/>
          <p:cNvSpPr/>
          <p:nvPr/>
        </p:nvSpPr>
        <p:spPr>
          <a:xfrm>
            <a:off x="334645" y="1567180"/>
            <a:ext cx="5048885" cy="4972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391160" y="1620520"/>
            <a:ext cx="4627880" cy="398780"/>
          </a:xfrm>
          <a:prstGeom prst="rect">
            <a:avLst/>
          </a:prstGeom>
          <a:noFill/>
        </p:spPr>
        <p:txBody>
          <a:bodyPr wrap="square" rtlCol="0">
            <a:spAutoFit/>
          </a:bodyPr>
          <a:p>
            <a:pPr algn="l"/>
            <a:r>
              <a:rPr sz="1000" b="1">
                <a:solidFill>
                  <a:schemeClr val="bg1"/>
                </a:solidFill>
              </a:rPr>
              <a:t>Week 3-4: AWS Cognito, AWS CloudWatch AWS CloudFormation</a:t>
            </a:r>
            <a:endParaRPr sz="1000" b="1">
              <a:solidFill>
                <a:schemeClr val="bg1"/>
              </a:solidFill>
            </a:endParaRPr>
          </a:p>
        </p:txBody>
      </p:sp>
      <p:sp>
        <p:nvSpPr>
          <p:cNvPr id="19" name="Rounded Rectangle 18"/>
          <p:cNvSpPr/>
          <p:nvPr/>
        </p:nvSpPr>
        <p:spPr>
          <a:xfrm>
            <a:off x="334645" y="2390140"/>
            <a:ext cx="5047615" cy="39560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02590" y="2363470"/>
            <a:ext cx="4602480" cy="398780"/>
          </a:xfrm>
          <a:prstGeom prst="rect">
            <a:avLst/>
          </a:prstGeom>
          <a:noFill/>
        </p:spPr>
        <p:txBody>
          <a:bodyPr wrap="square" rtlCol="0">
            <a:spAutoFit/>
          </a:bodyPr>
          <a:p>
            <a:pPr algn="l"/>
            <a:r>
              <a:rPr sz="1000" b="1">
                <a:solidFill>
                  <a:schemeClr val="bg1"/>
                </a:solidFill>
              </a:rPr>
              <a:t>Week 5-6: Advances in Serverless AWS Serverless AWS Use Cases Serverless Projects</a:t>
            </a:r>
            <a:endParaRPr sz="1000" b="1">
              <a:solidFill>
                <a:schemeClr val="bg1"/>
              </a:solidFill>
            </a:endParaRPr>
          </a:p>
        </p:txBody>
      </p:sp>
      <p:sp>
        <p:nvSpPr>
          <p:cNvPr id="24" name="Rounded Rectangle 23"/>
          <p:cNvSpPr/>
          <p:nvPr/>
        </p:nvSpPr>
        <p:spPr>
          <a:xfrm>
            <a:off x="334645" y="3003550"/>
            <a:ext cx="5046980" cy="450850"/>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382270" y="3061335"/>
            <a:ext cx="5008245" cy="245110"/>
          </a:xfrm>
          <a:prstGeom prst="rect">
            <a:avLst/>
          </a:prstGeom>
          <a:noFill/>
        </p:spPr>
        <p:txBody>
          <a:bodyPr wrap="none" rtlCol="0">
            <a:spAutoFit/>
          </a:bodyPr>
          <a:p>
            <a:pPr algn="l"/>
            <a:r>
              <a:rPr sz="1000" b="1">
                <a:solidFill>
                  <a:schemeClr val="bg1"/>
                </a:solidFill>
              </a:rPr>
              <a:t>Personal Projects: Building Serverless AWS Applications Resources</a:t>
            </a:r>
            <a:endParaRPr sz="1000" b="1">
              <a:solidFill>
                <a:schemeClr val="bg1"/>
              </a:solidFill>
            </a:endParaRPr>
          </a:p>
        </p:txBody>
      </p:sp>
      <p:sp>
        <p:nvSpPr>
          <p:cNvPr id="26" name="Rounded Rectangle 25"/>
          <p:cNvSpPr/>
          <p:nvPr/>
        </p:nvSpPr>
        <p:spPr>
          <a:xfrm>
            <a:off x="334645" y="906780"/>
            <a:ext cx="5057140"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ounded Rectangle 27"/>
          <p:cNvSpPr/>
          <p:nvPr/>
        </p:nvSpPr>
        <p:spPr>
          <a:xfrm>
            <a:off x="334645" y="3714750"/>
            <a:ext cx="5074285" cy="338455"/>
          </a:xfrm>
          <a:prstGeom prst="roundRect">
            <a:avLst/>
          </a:prstGeom>
          <a:solidFill>
            <a:srgbClr val="2AAFB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34340" y="4333240"/>
            <a:ext cx="2708275" cy="245110"/>
          </a:xfrm>
          <a:prstGeom prst="rect">
            <a:avLst/>
          </a:prstGeom>
          <a:noFill/>
        </p:spPr>
        <p:txBody>
          <a:bodyPr wrap="none" rtlCol="0">
            <a:spAutoFit/>
          </a:bodyPr>
          <a:p>
            <a:pPr algn="l"/>
            <a:r>
              <a:rPr sz="1000" b="1">
                <a:solidFill>
                  <a:schemeClr val="bg1"/>
                </a:solidFill>
              </a:rPr>
              <a:t>AWS Documentation AWS Tutorials</a:t>
            </a:r>
            <a:endParaRPr sz="1000" b="1">
              <a:solidFill>
                <a:schemeClr val="bg1"/>
              </a:solidFill>
            </a:endParaRPr>
          </a:p>
        </p:txBody>
      </p:sp>
      <p:sp>
        <p:nvSpPr>
          <p:cNvPr id="31" name="Text Box 30"/>
          <p:cNvSpPr txBox="1"/>
          <p:nvPr/>
        </p:nvSpPr>
        <p:spPr>
          <a:xfrm>
            <a:off x="452120" y="5102860"/>
            <a:ext cx="4280535" cy="1322070"/>
          </a:xfrm>
          <a:prstGeom prst="rect">
            <a:avLst/>
          </a:prstGeom>
          <a:noFill/>
        </p:spPr>
        <p:txBody>
          <a:bodyPr wrap="none" rtlCol="0">
            <a:spAutoFit/>
          </a:bodyPr>
          <a:p>
            <a:pPr algn="l"/>
            <a:r>
              <a:rPr lang="en-US" sz="1000" b="1">
                <a:solidFill>
                  <a:schemeClr val="bg1"/>
                </a:solidFill>
              </a:rPr>
              <a:t>This routine can be adapted according to needs and</a:t>
            </a:r>
            <a:endParaRPr lang="en-US" sz="1000" b="1">
              <a:solidFill>
                <a:schemeClr val="bg1"/>
              </a:solidFill>
            </a:endParaRPr>
          </a:p>
          <a:p>
            <a:pPr algn="l"/>
            <a:r>
              <a:rPr lang="en-US" sz="1000" b="1">
                <a:solidFill>
                  <a:schemeClr val="bg1"/>
                </a:solidFill>
              </a:rPr>
              <a:t>student goals.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For example, students with experience developing</a:t>
            </a:r>
            <a:endParaRPr lang="en-US" sz="1000" b="1">
              <a:solidFill>
                <a:schemeClr val="bg1"/>
              </a:solidFill>
            </a:endParaRPr>
          </a:p>
          <a:p>
            <a:pPr algn="l"/>
            <a:r>
              <a:rPr lang="en-US" sz="1000" b="1">
                <a:solidFill>
                  <a:schemeClr val="bg1"/>
                </a:solidFill>
              </a:rPr>
              <a:t>software can advance content more quickly.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Students with less experience can dedicate more time to</a:t>
            </a:r>
            <a:endParaRPr lang="en-US" sz="1000" b="1">
              <a:solidFill>
                <a:schemeClr val="bg1"/>
              </a:solidFill>
            </a:endParaRPr>
          </a:p>
          <a:p>
            <a:pPr algn="l"/>
            <a:r>
              <a:rPr lang="en-US" sz="1000" b="1">
                <a:solidFill>
                  <a:schemeClr val="bg1"/>
                </a:solidFill>
              </a:rPr>
              <a:t>study of basic concepts.</a:t>
            </a:r>
            <a:endParaRPr lang="en-US" sz="1000" b="1">
              <a:solidFill>
                <a:schemeClr val="bg1"/>
              </a:solidFill>
            </a:endParaRPr>
          </a:p>
        </p:txBody>
      </p:sp>
      <p:sp>
        <p:nvSpPr>
          <p:cNvPr id="3" name="Text Box 2"/>
          <p:cNvSpPr txBox="1"/>
          <p:nvPr/>
        </p:nvSpPr>
        <p:spPr>
          <a:xfrm>
            <a:off x="414020" y="959485"/>
            <a:ext cx="3201035" cy="245110"/>
          </a:xfrm>
          <a:prstGeom prst="rect">
            <a:avLst/>
          </a:prstGeom>
          <a:noFill/>
        </p:spPr>
        <p:txBody>
          <a:bodyPr wrap="none" rtlCol="0">
            <a:spAutoFit/>
          </a:bodyPr>
          <a:p>
            <a:pPr algn="l"/>
            <a:r>
              <a:rPr sz="1000" b="1">
                <a:solidFill>
                  <a:schemeClr val="bg1"/>
                </a:solidFill>
              </a:rPr>
              <a:t>Week 1-2: Introduction to Serverless AWS</a:t>
            </a:r>
            <a:endParaRPr sz="1000" b="1">
              <a:solidFill>
                <a:schemeClr val="bg1"/>
              </a:solidFill>
            </a:endParaRPr>
          </a:p>
        </p:txBody>
      </p:sp>
      <p:sp>
        <p:nvSpPr>
          <p:cNvPr id="4" name="Text Box 3"/>
          <p:cNvSpPr txBox="1"/>
          <p:nvPr/>
        </p:nvSpPr>
        <p:spPr>
          <a:xfrm>
            <a:off x="514350" y="3760470"/>
            <a:ext cx="2718435" cy="245110"/>
          </a:xfrm>
          <a:prstGeom prst="rect">
            <a:avLst/>
          </a:prstGeom>
          <a:noFill/>
        </p:spPr>
        <p:txBody>
          <a:bodyPr wrap="none" rtlCol="0">
            <a:spAutoFit/>
          </a:bodyPr>
          <a:p>
            <a:pPr algn="l"/>
            <a:r>
              <a:rPr sz="1000" b="1">
                <a:solidFill>
                  <a:schemeClr val="bg1"/>
                </a:solidFill>
              </a:rPr>
              <a:t>Self-study: Reading documentation</a:t>
            </a:r>
            <a:endParaRPr sz="1000" b="1">
              <a:solidFill>
                <a:schemeClr val="bg1"/>
              </a:solidFill>
            </a:endParaRPr>
          </a:p>
        </p:txBody>
      </p:sp>
      <p:sp>
        <p:nvSpPr>
          <p:cNvPr id="7" name="Rectangles 6"/>
          <p:cNvSpPr/>
          <p:nvPr/>
        </p:nvSpPr>
        <p:spPr>
          <a:xfrm>
            <a:off x="6736080" y="4921885"/>
            <a:ext cx="5073650" cy="1715135"/>
          </a:xfrm>
          <a:prstGeom prst="rect">
            <a:avLst/>
          </a:prstGeom>
          <a:solidFill>
            <a:srgbClr val="2AA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89750" y="5067300"/>
            <a:ext cx="4539615" cy="1014730"/>
          </a:xfrm>
          <a:prstGeom prst="rect">
            <a:avLst/>
          </a:prstGeom>
          <a:noFill/>
        </p:spPr>
        <p:txBody>
          <a:bodyPr wrap="none" rtlCol="0">
            <a:spAutoFit/>
          </a:bodyPr>
          <a:p>
            <a:pPr algn="l"/>
            <a:r>
              <a:rPr lang="en-US" sz="1000" b="1">
                <a:solidFill>
                  <a:schemeClr val="bg1"/>
                </a:solidFill>
              </a:rPr>
              <a:t>Set realistic goals. Don't try to learn everything at once.</a:t>
            </a:r>
            <a:endParaRPr lang="en-US" sz="1000" b="1">
              <a:solidFill>
                <a:schemeClr val="bg1"/>
              </a:solidFill>
            </a:endParaRPr>
          </a:p>
          <a:p>
            <a:pPr algn="l"/>
            <a:r>
              <a:rPr lang="en-US" sz="1000" b="1">
                <a:solidFill>
                  <a:schemeClr val="bg1"/>
                </a:solidFill>
              </a:rPr>
              <a:t> </a:t>
            </a:r>
            <a:endParaRPr lang="en-US" sz="1000" b="1">
              <a:solidFill>
                <a:schemeClr val="bg1"/>
              </a:solidFill>
            </a:endParaRPr>
          </a:p>
          <a:p>
            <a:pPr algn="l"/>
            <a:r>
              <a:rPr lang="en-US" sz="1000" b="1">
                <a:solidFill>
                  <a:schemeClr val="bg1"/>
                </a:solidFill>
              </a:rPr>
              <a:t>Start with the basics and progress gradually.</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Create a schedule and stick to it. Having a plan will help you</a:t>
            </a:r>
            <a:endParaRPr lang="en-US" sz="1000" b="1">
              <a:solidFill>
                <a:schemeClr val="bg1"/>
              </a:solidFill>
            </a:endParaRPr>
          </a:p>
          <a:p>
            <a:pPr algn="l"/>
            <a:r>
              <a:rPr lang="en-US" sz="1000" b="1">
                <a:solidFill>
                  <a:schemeClr val="bg1"/>
                </a:solidFill>
              </a:rPr>
              <a:t>keep motivated and on tr</a:t>
            </a:r>
            <a:endParaRPr lang="en-US" sz="1000" b="1">
              <a:solidFill>
                <a:schemeClr val="bg1"/>
              </a:solidFill>
            </a:endParaRPr>
          </a:p>
        </p:txBody>
      </p:sp>
      <p:sp>
        <p:nvSpPr>
          <p:cNvPr id="36" name="Round Single Corner Rectangle 35"/>
          <p:cNvSpPr/>
          <p:nvPr/>
        </p:nvSpPr>
        <p:spPr>
          <a:xfrm>
            <a:off x="6465570" y="199390"/>
            <a:ext cx="5318125" cy="1506855"/>
          </a:xfrm>
          <a:prstGeom prst="round1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11178540" y="328295"/>
            <a:ext cx="475488" cy="475488"/>
          </a:xfrm>
          <a:prstGeom prst="rect">
            <a:avLst/>
          </a:prstGeom>
        </p:spPr>
      </p:pic>
      <p:sp>
        <p:nvSpPr>
          <p:cNvPr id="12" name="Text Box 11"/>
          <p:cNvSpPr txBox="1"/>
          <p:nvPr/>
        </p:nvSpPr>
        <p:spPr>
          <a:xfrm>
            <a:off x="6553200" y="375920"/>
            <a:ext cx="4574540" cy="1014730"/>
          </a:xfrm>
          <a:prstGeom prst="rect">
            <a:avLst/>
          </a:prstGeom>
          <a:noFill/>
        </p:spPr>
        <p:txBody>
          <a:bodyPr wrap="none" rtlCol="0">
            <a:spAutoFit/>
          </a:bodyPr>
          <a:p>
            <a:pPr algn="l"/>
            <a:r>
              <a:rPr lang="en-US" sz="1000" b="1">
                <a:solidFill>
                  <a:schemeClr val="bg1"/>
                </a:solidFill>
              </a:rPr>
              <a:t>Find a study group. Work with other people</a:t>
            </a:r>
            <a:endParaRPr lang="en-US" sz="1000" b="1">
              <a:solidFill>
                <a:schemeClr val="bg1"/>
              </a:solidFill>
            </a:endParaRPr>
          </a:p>
          <a:p>
            <a:pPr algn="l"/>
            <a:r>
              <a:rPr lang="en-US" sz="1000" b="1">
                <a:solidFill>
                  <a:schemeClr val="bg1"/>
                </a:solidFill>
              </a:rPr>
              <a:t>can help you learn and solve problems.</a:t>
            </a:r>
            <a:endParaRPr lang="en-US" sz="1000" b="1">
              <a:solidFill>
                <a:schemeClr val="bg1"/>
              </a:solidFill>
            </a:endParaRPr>
          </a:p>
          <a:p>
            <a:pPr algn="l"/>
            <a:endParaRPr lang="en-US" sz="1000" b="1">
              <a:solidFill>
                <a:schemeClr val="bg1"/>
              </a:solidFill>
            </a:endParaRPr>
          </a:p>
          <a:p>
            <a:pPr algn="l"/>
            <a:r>
              <a:rPr lang="en-US" sz="1000" b="1">
                <a:solidFill>
                  <a:schemeClr val="bg1"/>
                </a:solidFill>
              </a:rPr>
              <a:t>Don't be afraid to ask for help. If you get stuck on a concept,</a:t>
            </a:r>
            <a:endParaRPr lang="en-US" sz="1000" b="1">
              <a:solidFill>
                <a:schemeClr val="bg1"/>
              </a:solidFill>
            </a:endParaRPr>
          </a:p>
          <a:p>
            <a:pPr algn="l"/>
            <a:r>
              <a:rPr lang="en-US" sz="1000" b="1">
                <a:solidFill>
                  <a:schemeClr val="bg1"/>
                </a:solidFill>
              </a:rPr>
              <a:t>Don't be afraid to seek help from your instructor, a friend or </a:t>
            </a:r>
            <a:endParaRPr lang="en-US" sz="1000" b="1">
              <a:solidFill>
                <a:schemeClr val="bg1"/>
              </a:solidFill>
            </a:endParaRPr>
          </a:p>
          <a:p>
            <a:pPr algn="l"/>
            <a:r>
              <a:rPr lang="en-US" sz="1000" b="1">
                <a:solidFill>
                  <a:schemeClr val="bg1"/>
                </a:solidFill>
              </a:rPr>
              <a:t>of an online discussion group.</a:t>
            </a:r>
            <a:endParaRPr lang="en-US" sz="1000" b="1">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54965" y="184785"/>
            <a:ext cx="6839585" cy="398780"/>
          </a:xfrm>
          <a:prstGeom prst="rect">
            <a:avLst/>
          </a:prstGeom>
          <a:noFill/>
        </p:spPr>
        <p:txBody>
          <a:bodyPr wrap="none" rtlCol="0">
            <a:spAutoFit/>
          </a:bodyPr>
          <a:p>
            <a:pPr algn="l"/>
            <a:r>
              <a:rPr lang="pt-PT" altLang="en-US" sz="2000" b="1" dirty="0">
                <a:solidFill>
                  <a:schemeClr val="bg1"/>
                </a:solidFill>
                <a:sym typeface="+mn-ea"/>
              </a:rPr>
              <a:t>Amazon SQS Queue Polling From AWS Lambda</a:t>
            </a:r>
            <a:endParaRPr lang="pt-PT" altLang="en-US" sz="2000" b="1" dirty="0">
              <a:solidFill>
                <a:schemeClr val="bg1"/>
              </a:solidFill>
              <a:sym typeface="+mn-ea"/>
            </a:endParaRPr>
          </a:p>
        </p:txBody>
      </p:sp>
      <p:sp>
        <p:nvSpPr>
          <p:cNvPr id="38" name="Rectangle 37"/>
          <p:cNvSpPr/>
          <p:nvPr/>
        </p:nvSpPr>
        <p:spPr>
          <a:xfrm>
            <a:off x="2851150" y="1584325"/>
            <a:ext cx="7931150" cy="2014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200" dirty="0">
                <a:solidFill>
                  <a:schemeClr val="bg1"/>
                </a:solidFill>
                <a:latin typeface="Inter Light" panose="02000403000000020004" charset="0"/>
                <a:cs typeface="Inter Light" panose="02000403000000020004" charset="0"/>
              </a:rPr>
              <a:t>AWS Cloud</a:t>
            </a:r>
            <a:endParaRPr lang="en-US" sz="1200" dirty="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854802" y="1584008"/>
            <a:ext cx="381000" cy="381000"/>
          </a:xfrm>
          <a:prstGeom prst="rect">
            <a:avLst/>
          </a:prstGeom>
        </p:spPr>
      </p:pic>
      <p:pic>
        <p:nvPicPr>
          <p:cNvPr id="31" name="Picture 30" descr="us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930" y="2074545"/>
            <a:ext cx="448310" cy="358775"/>
          </a:xfrm>
          <a:prstGeom prst="rect">
            <a:avLst/>
          </a:prstGeom>
        </p:spPr>
      </p:pic>
      <p:sp>
        <p:nvSpPr>
          <p:cNvPr id="34" name="TextBox 9"/>
          <p:cNvSpPr txBox="1">
            <a:spLocks noChangeArrowheads="1"/>
          </p:cNvSpPr>
          <p:nvPr/>
        </p:nvSpPr>
        <p:spPr bwMode="auto">
          <a:xfrm>
            <a:off x="610870" y="2526030"/>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7" name="Straight Arrow Connector 6"/>
          <p:cNvCxnSpPr/>
          <p:nvPr/>
        </p:nvCxnSpPr>
        <p:spPr>
          <a:xfrm>
            <a:off x="1325880" y="2533015"/>
            <a:ext cx="2263775" cy="4191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 name="TextBox 18"/>
          <p:cNvSpPr txBox="1">
            <a:spLocks noChangeArrowheads="1"/>
          </p:cNvSpPr>
          <p:nvPr/>
        </p:nvSpPr>
        <p:spPr bwMode="auto">
          <a:xfrm>
            <a:off x="1401445" y="2230755"/>
            <a:ext cx="1327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cs typeface="Inter Light" panose="02000403000000020004" charset="0"/>
                <a:sym typeface="+mn-ea"/>
              </a:rPr>
              <a:t>Send /Messages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9" name="Straight Arrow Connector 8"/>
          <p:cNvCxnSpPr/>
          <p:nvPr/>
        </p:nvCxnSpPr>
        <p:spPr>
          <a:xfrm>
            <a:off x="4337050" y="258127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800" name="Graphic 2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1719263" y="257460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420" y="2151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2964498" y="291528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Simple Queue Service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5242560" y="2696210"/>
            <a:ext cx="908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5461953" y="23552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p:cNvSpPr txBox="1">
            <a:spLocks noChangeArrowheads="1"/>
          </p:cNvSpPr>
          <p:nvPr/>
        </p:nvSpPr>
        <p:spPr bwMode="auto">
          <a:xfrm>
            <a:off x="9084945" y="2820670"/>
            <a:ext cx="8775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1" name="Graphic 1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287510" y="23545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4898" y="2210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p:cNvSpPr txBox="1">
            <a:spLocks noChangeArrowheads="1"/>
          </p:cNvSpPr>
          <p:nvPr/>
        </p:nvSpPr>
        <p:spPr bwMode="auto">
          <a:xfrm>
            <a:off x="6676073" y="29718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Lambda</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 name="Straight Arrow Connector 1"/>
          <p:cNvCxnSpPr/>
          <p:nvPr/>
        </p:nvCxnSpPr>
        <p:spPr>
          <a:xfrm>
            <a:off x="8197850" y="2591435"/>
            <a:ext cx="104457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919470" y="2581275"/>
            <a:ext cx="15246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21"/>
          <p:cNvSpPr txBox="1">
            <a:spLocks noChangeArrowheads="1"/>
          </p:cNvSpPr>
          <p:nvPr/>
        </p:nvSpPr>
        <p:spPr bwMode="auto">
          <a:xfrm>
            <a:off x="6150610" y="3051810"/>
            <a:ext cx="82740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Event Filter</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1" name="Graphic 35"/>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6363335" y="2696210"/>
            <a:ext cx="3429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p:cNvSpPr txBox="1">
            <a:spLocks noChangeArrowheads="1"/>
          </p:cNvSpPr>
          <p:nvPr/>
        </p:nvSpPr>
        <p:spPr bwMode="auto">
          <a:xfrm>
            <a:off x="6099810" y="2175510"/>
            <a:ext cx="987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b="1" dirty="0">
                <a:solidFill>
                  <a:schemeClr val="bg1"/>
                </a:solidFill>
                <a:latin typeface="Inter Light" panose="02000403000000020004" charset="0"/>
                <a:ea typeface="Amazon Ember" panose="020B0603020204020204" pitchFamily="34" charset="0"/>
                <a:cs typeface="Inter Light" panose="02000403000000020004" charset="0"/>
              </a:rPr>
              <a:t>EventType </a:t>
            </a:r>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 name="Rectangles 5"/>
          <p:cNvSpPr/>
          <p:nvPr/>
        </p:nvSpPr>
        <p:spPr>
          <a:xfrm>
            <a:off x="440690" y="635000"/>
            <a:ext cx="66751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274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a:solidFill>
                  <a:schemeClr val="bg1"/>
                </a:solidFill>
              </a:rPr>
              <a:t>Microservices</a:t>
            </a:r>
            <a:r>
              <a:rPr lang="en-US" sz="2000" b="1">
                <a:solidFill>
                  <a:schemeClr val="bg1"/>
                </a:solidFill>
              </a:rPr>
              <a:t> “REST”</a:t>
            </a:r>
            <a:endParaRPr lang="en-US" sz="2000" b="1">
              <a:solidFill>
                <a:schemeClr val="bg1"/>
              </a:solidFill>
            </a:endParaRPr>
          </a:p>
        </p:txBody>
      </p:sp>
      <p:sp>
        <p:nvSpPr>
          <p:cNvPr id="49" name="Rectangle 48"/>
          <p:cNvSpPr/>
          <p:nvPr/>
        </p:nvSpPr>
        <p:spPr>
          <a:xfrm>
            <a:off x="4027170" y="125285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440499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6876847" y="2798181"/>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9713" y="179659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4716141" y="1796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4231319" y="279844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65" y="17960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930323" y="279844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5636260" y="21774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24190" y="218059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4030345" y="414528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30" name="Text Box 29"/>
          <p:cNvSpPr txBox="1"/>
          <p:nvPr/>
        </p:nvSpPr>
        <p:spPr>
          <a:xfrm>
            <a:off x="4408170" y="417322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6880022" y="569060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2888" y="46890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p:cNvPicPr>
            <a:picLocks noChangeAspect="1" noChangeArrowheads="1"/>
          </p:cNvPicPr>
          <p:nvPr/>
        </p:nvPicPr>
        <p:blipFill>
          <a:blip r:embed="rId2"/>
          <a:srcRect/>
          <a:stretch>
            <a:fillRect/>
          </a:stretch>
        </p:blipFill>
        <p:spPr bwMode="auto">
          <a:xfrm>
            <a:off x="4719316" y="46888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p:cNvSpPr txBox="1">
            <a:spLocks noChangeArrowheads="1"/>
          </p:cNvSpPr>
          <p:nvPr/>
        </p:nvSpPr>
        <p:spPr bwMode="auto">
          <a:xfrm>
            <a:off x="4234494" y="56908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40" y="46885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8933498" y="56908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38" name="Straight Arrow Connector 37"/>
          <p:cNvCxnSpPr/>
          <p:nvPr/>
        </p:nvCxnSpPr>
        <p:spPr>
          <a:xfrm>
            <a:off x="5639435" y="506984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27365" y="507301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3964305" y="350647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3997325" y="6398895"/>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microservice2</a:t>
            </a:r>
            <a:endParaRPr lang="pt-PT" altLang="en-US" sz="1200">
              <a:solidFill>
                <a:schemeClr val="bg1"/>
              </a:solidFill>
              <a:latin typeface="Inter Light" panose="02000403000000020004" charset="0"/>
              <a:cs typeface="Inter Light" panose="02000403000000020004" charset="0"/>
            </a:endParaRPr>
          </a:p>
        </p:txBody>
      </p:sp>
      <p:grpSp>
        <p:nvGrpSpPr>
          <p:cNvPr id="51" name="Group 23"/>
          <p:cNvGrpSpPr/>
          <p:nvPr/>
        </p:nvGrpSpPr>
        <p:grpSpPr bwMode="auto">
          <a:xfrm>
            <a:off x="1494790" y="2244725"/>
            <a:ext cx="3176270" cy="2859405"/>
            <a:chOff x="2674471" y="1567527"/>
            <a:chExt cx="1488360" cy="331243"/>
          </a:xfrm>
        </p:grpSpPr>
        <p:sp>
          <p:nvSpPr>
            <p:cNvPr id="52" name="Freeform 51"/>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53" name="Straight Arrow Connector 52"/>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8" name="Text Box 57"/>
          <p:cNvSpPr txBox="1"/>
          <p:nvPr/>
        </p:nvSpPr>
        <p:spPr>
          <a:xfrm>
            <a:off x="2190115" y="1905000"/>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service1.example.com</a:t>
            </a:r>
            <a:endParaRPr lang="pt-PT" altLang="en-US" sz="1200">
              <a:solidFill>
                <a:schemeClr val="bg1"/>
              </a:solidFill>
              <a:latin typeface="Inter Light" panose="02000403000000020004" charset="0"/>
              <a:cs typeface="Inter Light" panose="02000403000000020004" charset="0"/>
            </a:endParaRPr>
          </a:p>
        </p:txBody>
      </p:sp>
      <p:sp>
        <p:nvSpPr>
          <p:cNvPr id="59" name="Text Box 58"/>
          <p:cNvSpPr txBox="1"/>
          <p:nvPr/>
        </p:nvSpPr>
        <p:spPr>
          <a:xfrm>
            <a:off x="2188845" y="5135245"/>
            <a:ext cx="1731645"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service2.example.com</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1243648"/>
            <a:ext cx="381000" cy="381000"/>
          </a:xfrm>
          <a:prstGeom prst="rect">
            <a:avLst/>
          </a:prstGeom>
        </p:spPr>
      </p:pic>
      <p:pic>
        <p:nvPicPr>
          <p:cNvPr id="2"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4030187" y="412019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618" y="324675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574993" y="377539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sp>
        <p:nvSpPr>
          <p:cNvPr id="6" name="Rectangles 5"/>
          <p:cNvSpPr/>
          <p:nvPr/>
        </p:nvSpPr>
        <p:spPr>
          <a:xfrm>
            <a:off x="440690" y="635000"/>
            <a:ext cx="301752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Build Serverless Chat App with a WebSocket API</a:t>
            </a:r>
            <a:r>
              <a:rPr lang="pt-PT" altLang="en-US" sz="2000" b="1">
                <a:solidFill>
                  <a:schemeClr val="bg1"/>
                </a:solidFill>
              </a:rPr>
              <a:t> </a:t>
            </a:r>
            <a:r>
              <a:rPr lang="en-US" sz="2000" b="1">
                <a:solidFill>
                  <a:schemeClr val="bg1"/>
                </a:solidFill>
              </a:rPr>
              <a:t>and Lambda</a:t>
            </a:r>
            <a:endParaRPr lang="en-US" sz="2000" b="1">
              <a:solidFill>
                <a:schemeClr val="bg1"/>
              </a:solidFill>
            </a:endParaRPr>
          </a:p>
        </p:txBody>
      </p:sp>
      <p:sp>
        <p:nvSpPr>
          <p:cNvPr id="49" name="Rectangle 48"/>
          <p:cNvSpPr/>
          <p:nvPr/>
        </p:nvSpPr>
        <p:spPr>
          <a:xfrm>
            <a:off x="2933065" y="951865"/>
            <a:ext cx="8790305" cy="530479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175635" y="9683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104449" name="Graphic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0675" y="2988310"/>
            <a:ext cx="833755"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8833485" y="391477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59" name="Text Box 58"/>
          <p:cNvSpPr txBox="1"/>
          <p:nvPr/>
        </p:nvSpPr>
        <p:spPr>
          <a:xfrm>
            <a:off x="1809115" y="2838450"/>
            <a:ext cx="49276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WSS</a:t>
            </a:r>
            <a:endParaRPr lang="pt-PT" altLang="en-US" sz="1200">
              <a:solidFill>
                <a:schemeClr val="bg1"/>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443865" y="3935730"/>
            <a:ext cx="1127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 name="Picture 2"/>
          <p:cNvPicPr>
            <a:picLocks noChangeAspect="1"/>
          </p:cNvPicPr>
          <p:nvPr/>
        </p:nvPicPr>
        <p:blipFill>
          <a:blip r:embed="rId2"/>
          <a:stretch>
            <a:fillRect/>
          </a:stretch>
        </p:blipFill>
        <p:spPr>
          <a:xfrm>
            <a:off x="3162935" y="2910840"/>
            <a:ext cx="896620" cy="892810"/>
          </a:xfrm>
          <a:prstGeom prst="rect">
            <a:avLst/>
          </a:prstGeom>
        </p:spPr>
      </p:pic>
      <p:sp>
        <p:nvSpPr>
          <p:cNvPr id="4" name="TextBox 12"/>
          <p:cNvSpPr txBox="1">
            <a:spLocks noChangeArrowheads="1"/>
          </p:cNvSpPr>
          <p:nvPr/>
        </p:nvSpPr>
        <p:spPr bwMode="auto">
          <a:xfrm>
            <a:off x="3028315" y="3912870"/>
            <a:ext cx="11360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WebSocket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API</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6084570" y="5674995"/>
            <a:ext cx="12395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93485" y="169799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2"/>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2835752" y="951548"/>
            <a:ext cx="381000" cy="381000"/>
          </a:xfrm>
          <a:prstGeom prst="rect">
            <a:avLst/>
          </a:prstGeom>
        </p:spPr>
      </p:pic>
      <p:cxnSp>
        <p:nvCxnSpPr>
          <p:cNvPr id="11" name="Straight Arrow Connector 10"/>
          <p:cNvCxnSpPr/>
          <p:nvPr/>
        </p:nvCxnSpPr>
        <p:spPr>
          <a:xfrm>
            <a:off x="1504950" y="3239135"/>
            <a:ext cx="157670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1610" y="3627755"/>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1805" y="2986405"/>
            <a:ext cx="1903095"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1805" y="3715385"/>
            <a:ext cx="1903095" cy="2222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261937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266180" y="3492500"/>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6342380" y="4678045"/>
            <a:ext cx="692785" cy="6927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a:xfrm rot="10800000">
            <a:off x="7124700" y="4213860"/>
            <a:ext cx="2571115" cy="838200"/>
            <a:chOff x="5691" y="3281"/>
            <a:chExt cx="4049" cy="1320"/>
          </a:xfrm>
        </p:grpSpPr>
        <p:sp>
          <p:nvSpPr>
            <p:cNvPr id="60" name="Freeform 59"/>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3" name="Freeform 62"/>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42" name="TextBox 12"/>
          <p:cNvSpPr txBox="1">
            <a:spLocks noChangeArrowheads="1"/>
          </p:cNvSpPr>
          <p:nvPr/>
        </p:nvSpPr>
        <p:spPr bwMode="auto">
          <a:xfrm>
            <a:off x="4284345" y="1699260"/>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$connect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3" name="TextBox 12"/>
          <p:cNvSpPr txBox="1">
            <a:spLocks noChangeArrowheads="1"/>
          </p:cNvSpPr>
          <p:nvPr/>
        </p:nvSpPr>
        <p:spPr bwMode="auto">
          <a:xfrm>
            <a:off x="4281805" y="4641850"/>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$disconnect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4" name="TextBox 12"/>
          <p:cNvSpPr txBox="1">
            <a:spLocks noChangeArrowheads="1"/>
          </p:cNvSpPr>
          <p:nvPr/>
        </p:nvSpPr>
        <p:spPr bwMode="auto">
          <a:xfrm>
            <a:off x="4413885" y="2665095"/>
            <a:ext cx="15887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$default 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6" name="Group 45"/>
          <p:cNvGrpSpPr/>
          <p:nvPr/>
        </p:nvGrpSpPr>
        <p:grpSpPr>
          <a:xfrm rot="0">
            <a:off x="3613785" y="2019935"/>
            <a:ext cx="2571115" cy="838200"/>
            <a:chOff x="5691" y="3281"/>
            <a:chExt cx="4049" cy="1320"/>
          </a:xfrm>
        </p:grpSpPr>
        <p:sp>
          <p:nvSpPr>
            <p:cNvPr id="47" name="Freeform 46"/>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48" name="Freeform 47"/>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50" name="Group 49"/>
          <p:cNvGrpSpPr/>
          <p:nvPr/>
        </p:nvGrpSpPr>
        <p:grpSpPr>
          <a:xfrm rot="10800000" flipV="1">
            <a:off x="7100570" y="2023110"/>
            <a:ext cx="2571115" cy="860425"/>
            <a:chOff x="5691" y="3281"/>
            <a:chExt cx="4049" cy="1320"/>
          </a:xfrm>
        </p:grpSpPr>
        <p:sp>
          <p:nvSpPr>
            <p:cNvPr id="54" name="Freeform 53"/>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55" name="Freeform 54"/>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grpSp>
        <p:nvGrpSpPr>
          <p:cNvPr id="61" name="Group 60"/>
          <p:cNvGrpSpPr/>
          <p:nvPr/>
        </p:nvGrpSpPr>
        <p:grpSpPr>
          <a:xfrm rot="10800000" flipH="1">
            <a:off x="3614420" y="3870325"/>
            <a:ext cx="2651760" cy="1203960"/>
            <a:chOff x="5691" y="3281"/>
            <a:chExt cx="4049" cy="1320"/>
          </a:xfrm>
        </p:grpSpPr>
        <p:sp>
          <p:nvSpPr>
            <p:cNvPr id="62" name="Freeform 61"/>
            <p:cNvSpPr/>
            <p:nvPr/>
          </p:nvSpPr>
          <p:spPr>
            <a:xfrm flipH="1">
              <a:off x="5692" y="3282"/>
              <a:ext cx="4048" cy="12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4" name="Freeform 63"/>
            <p:cNvSpPr/>
            <p:nvPr/>
          </p:nvSpPr>
          <p:spPr>
            <a:xfrm rot="16200000">
              <a:off x="5896" y="3076"/>
              <a:ext cx="1320" cy="1731"/>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grpSp>
      <p:sp>
        <p:nvSpPr>
          <p:cNvPr id="65" name="TextBox 12"/>
          <p:cNvSpPr txBox="1">
            <a:spLocks noChangeArrowheads="1"/>
          </p:cNvSpPr>
          <p:nvPr/>
        </p:nvSpPr>
        <p:spPr bwMode="auto">
          <a:xfrm>
            <a:off x="4418965" y="3272155"/>
            <a:ext cx="1588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send Message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route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69" name="Group 68"/>
          <p:cNvGrpSpPr/>
          <p:nvPr/>
        </p:nvGrpSpPr>
        <p:grpSpPr>
          <a:xfrm>
            <a:off x="6958965" y="3587115"/>
            <a:ext cx="2214245" cy="182245"/>
            <a:chOff x="10959" y="5792"/>
            <a:chExt cx="3487" cy="287"/>
          </a:xfrm>
        </p:grpSpPr>
        <p:cxnSp>
          <p:nvCxnSpPr>
            <p:cNvPr id="66" name="Elbow Connector 65"/>
            <p:cNvCxnSpPr/>
            <p:nvPr/>
          </p:nvCxnSpPr>
          <p:spPr>
            <a:xfrm flipV="1">
              <a:off x="10959" y="5793"/>
              <a:ext cx="3418" cy="287"/>
            </a:xfrm>
            <a:prstGeom prst="bentConnector3">
              <a:avLst>
                <a:gd name="adj1" fmla="val 50029"/>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12770" y="5792"/>
              <a:ext cx="16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0" name="TextBox 12"/>
          <p:cNvSpPr txBox="1">
            <a:spLocks noChangeArrowheads="1"/>
          </p:cNvSpPr>
          <p:nvPr/>
        </p:nvSpPr>
        <p:spPr bwMode="auto">
          <a:xfrm>
            <a:off x="74295" y="4726305"/>
            <a:ext cx="30073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"action": "sendMessage",</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"message": "Hello from websocket !"</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3"/>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flipH="1">
            <a:off x="652780" y="3096895"/>
            <a:ext cx="709295" cy="709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9"/>
          <a:stretch>
            <a:fillRect/>
          </a:stretch>
        </p:blipFill>
        <p:spPr>
          <a:xfrm>
            <a:off x="443865" y="952500"/>
            <a:ext cx="1766570" cy="1766570"/>
          </a:xfrm>
          <a:prstGeom prst="rect">
            <a:avLst/>
          </a:prstGeom>
        </p:spPr>
      </p:pic>
      <p:sp>
        <p:nvSpPr>
          <p:cNvPr id="6" name="Rectangles 5"/>
          <p:cNvSpPr/>
          <p:nvPr/>
        </p:nvSpPr>
        <p:spPr>
          <a:xfrm>
            <a:off x="5059045" y="6447155"/>
            <a:ext cx="670750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074920" y="6493510"/>
            <a:ext cx="6731635" cy="275590"/>
          </a:xfrm>
          <a:prstGeom prst="rect">
            <a:avLst/>
          </a:prstGeom>
          <a:noFill/>
        </p:spPr>
        <p:txBody>
          <a:bodyPr wrap="square" rtlCol="0" anchor="t">
            <a:spAutoFit/>
          </a:bodyPr>
          <a:p>
            <a:r>
              <a:rPr lang="en-US" sz="1200">
                <a:solidFill>
                  <a:schemeClr val="bg1"/>
                </a:solidFill>
              </a:rPr>
              <a:t>https://docs.aws.amazon.com/apigateway/latest/developerguide/websocket-api-chat-app.html</a:t>
            </a:r>
            <a:endParaRPr lang="en-US" sz="1200">
              <a:solidFill>
                <a:schemeClr val="bg1"/>
              </a:solidFill>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Secure your API Gateway with Amazon Cognito</a:t>
            </a:r>
            <a:r>
              <a:rPr lang="pt-PT" altLang="en-US" sz="2000" b="1">
                <a:solidFill>
                  <a:schemeClr val="bg1"/>
                </a:solidFill>
              </a:rPr>
              <a:t> </a:t>
            </a:r>
            <a:r>
              <a:rPr lang="en-US" sz="2000" b="1">
                <a:solidFill>
                  <a:schemeClr val="bg1"/>
                </a:solidFill>
              </a:rPr>
              <a:t>User Pools</a:t>
            </a:r>
            <a:endParaRPr lang="en-US" sz="2000" b="1">
              <a:solidFill>
                <a:schemeClr val="bg1"/>
              </a:solidFill>
            </a:endParaRPr>
          </a:p>
        </p:txBody>
      </p:sp>
      <p:sp>
        <p:nvSpPr>
          <p:cNvPr id="49" name="Rectangle 48"/>
          <p:cNvSpPr/>
          <p:nvPr/>
        </p:nvSpPr>
        <p:spPr>
          <a:xfrm>
            <a:off x="2870200" y="19386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248025" y="19665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719877" y="605509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2743" y="50535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7"/>
          <p:cNvPicPr>
            <a:picLocks noChangeAspect="1" noChangeArrowheads="1"/>
          </p:cNvPicPr>
          <p:nvPr/>
        </p:nvPicPr>
        <p:blipFill>
          <a:blip r:embed="rId2"/>
          <a:srcRect/>
          <a:stretch>
            <a:fillRect/>
          </a:stretch>
        </p:blipFill>
        <p:spPr bwMode="auto">
          <a:xfrm>
            <a:off x="3559171" y="505333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p:cNvSpPr txBox="1">
            <a:spLocks noChangeArrowheads="1"/>
          </p:cNvSpPr>
          <p:nvPr/>
        </p:nvSpPr>
        <p:spPr bwMode="auto">
          <a:xfrm>
            <a:off x="3074035" y="586549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4449"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50530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7773353" y="605536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a:endCxn id="19" idx="1"/>
          </p:cNvCxnSpPr>
          <p:nvPr/>
        </p:nvCxnSpPr>
        <p:spPr>
          <a:xfrm>
            <a:off x="4355465" y="5434330"/>
            <a:ext cx="17373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4449" idx="1"/>
          </p:cNvCxnSpPr>
          <p:nvPr/>
        </p:nvCxnSpPr>
        <p:spPr>
          <a:xfrm flipV="1">
            <a:off x="6892925" y="5434330"/>
            <a:ext cx="163957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1955800" y="2731770"/>
            <a:ext cx="769620"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Authenticate</a:t>
            </a:r>
            <a:endParaRPr lang="pt-PT" altLang="en-US" sz="8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873217" y="1929448"/>
            <a:ext cx="381000" cy="381000"/>
          </a:xfrm>
          <a:prstGeom prst="rect">
            <a:avLst/>
          </a:prstGeom>
        </p:spPr>
      </p:pic>
      <p:pic>
        <p:nvPicPr>
          <p:cNvPr id="67606" name="Graphic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60" y="375729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870585" y="4495800"/>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3" name="Straight Arrow Connector 2"/>
          <p:cNvCxnSpPr>
            <a:endCxn id="163851" idx="0"/>
          </p:cNvCxnSpPr>
          <p:nvPr/>
        </p:nvCxnSpPr>
        <p:spPr>
          <a:xfrm flipH="1" flipV="1">
            <a:off x="3919855" y="3338830"/>
            <a:ext cx="0" cy="171450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63844" name="Graphic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315" y="258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1" name="TextBox 11"/>
          <p:cNvSpPr txBox="1">
            <a:spLocks noChangeArrowheads="1"/>
          </p:cNvSpPr>
          <p:nvPr/>
        </p:nvSpPr>
        <p:spPr bwMode="auto">
          <a:xfrm>
            <a:off x="3166110" y="3338830"/>
            <a:ext cx="15068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Cognito</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 name="Text Box 6"/>
          <p:cNvSpPr txBox="1"/>
          <p:nvPr/>
        </p:nvSpPr>
        <p:spPr>
          <a:xfrm>
            <a:off x="3919855" y="4175760"/>
            <a:ext cx="73850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Verify token</a:t>
            </a:r>
            <a:endParaRPr lang="pt-PT" altLang="en-US" sz="800">
              <a:solidFill>
                <a:schemeClr val="bg1"/>
              </a:solidFill>
              <a:latin typeface="Inter Light" panose="02000403000000020004" charset="0"/>
              <a:cs typeface="Inter Light" panose="02000403000000020004" charset="0"/>
            </a:endParaRPr>
          </a:p>
        </p:txBody>
      </p:sp>
      <p:sp>
        <p:nvSpPr>
          <p:cNvPr id="8" name="Text Box 7"/>
          <p:cNvSpPr txBox="1"/>
          <p:nvPr/>
        </p:nvSpPr>
        <p:spPr>
          <a:xfrm>
            <a:off x="2074545" y="3155315"/>
            <a:ext cx="441325" cy="21399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token</a:t>
            </a:r>
            <a:endParaRPr lang="pt-PT" altLang="en-US" sz="800">
              <a:solidFill>
                <a:schemeClr val="bg1"/>
              </a:solidFill>
              <a:latin typeface="Inter Light" panose="02000403000000020004" charset="0"/>
              <a:cs typeface="Inter Light" panose="02000403000000020004" charset="0"/>
            </a:endParaRPr>
          </a:p>
        </p:txBody>
      </p:sp>
      <p:sp>
        <p:nvSpPr>
          <p:cNvPr id="9" name="Text Box 8"/>
          <p:cNvSpPr txBox="1"/>
          <p:nvPr/>
        </p:nvSpPr>
        <p:spPr>
          <a:xfrm>
            <a:off x="1896745" y="5066665"/>
            <a:ext cx="66421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HTTP Call</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with token</a:t>
            </a:r>
            <a:endParaRPr lang="pt-PT" altLang="en-US" sz="800">
              <a:solidFill>
                <a:schemeClr val="bg1"/>
              </a:solidFill>
              <a:latin typeface="Inter Light" panose="02000403000000020004" charset="0"/>
              <a:cs typeface="Inter Light" panose="02000403000000020004" charset="0"/>
            </a:endParaRPr>
          </a:p>
        </p:txBody>
      </p:sp>
      <p:pic>
        <p:nvPicPr>
          <p:cNvPr id="10" name="Picture 9" descr="qr-code"/>
          <p:cNvPicPr>
            <a:picLocks noChangeAspect="1"/>
          </p:cNvPicPr>
          <p:nvPr/>
        </p:nvPicPr>
        <p:blipFill>
          <a:blip r:embed="rId8"/>
          <a:stretch>
            <a:fillRect/>
          </a:stretch>
        </p:blipFill>
        <p:spPr>
          <a:xfrm>
            <a:off x="8984615" y="2242185"/>
            <a:ext cx="2038350" cy="2038350"/>
          </a:xfrm>
          <a:prstGeom prst="rect">
            <a:avLst/>
          </a:prstGeom>
        </p:spPr>
      </p:pic>
      <p:sp>
        <p:nvSpPr>
          <p:cNvPr id="60" name="Freeform 59"/>
          <p:cNvSpPr/>
          <p:nvPr/>
        </p:nvSpPr>
        <p:spPr>
          <a:xfrm flipH="1">
            <a:off x="1158875" y="2970530"/>
            <a:ext cx="2402205" cy="7620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2" name="Freeform 61"/>
          <p:cNvSpPr/>
          <p:nvPr/>
        </p:nvSpPr>
        <p:spPr>
          <a:xfrm flipH="1" flipV="1">
            <a:off x="1296670" y="4527550"/>
            <a:ext cx="2239645" cy="9594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61" name="Freeform 60"/>
          <p:cNvSpPr/>
          <p:nvPr/>
        </p:nvSpPr>
        <p:spPr>
          <a:xfrm rot="5400000" flipH="1" flipV="1">
            <a:off x="2192655" y="2398395"/>
            <a:ext cx="598170" cy="20891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S3 trigger to invoke a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91935" y="647382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Rectangles 2"/>
          <p:cNvSpPr/>
          <p:nvPr/>
        </p:nvSpPr>
        <p:spPr>
          <a:xfrm>
            <a:off x="6510655" y="6447155"/>
            <a:ext cx="52558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5242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AWS Lambda Destination to SQS - DLQ Case</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445635"/>
            <a:ext cx="857885"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Upload Object </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in bucket</a:t>
            </a:r>
            <a:endParaRPr lang="pt-PT" altLang="en-US" sz="800">
              <a:solidFill>
                <a:schemeClr val="bg1"/>
              </a:solidFill>
              <a:latin typeface="Inter Light" panose="02000403000000020004" charset="0"/>
              <a:cs typeface="Inter Light" panose="02000403000000020004" charset="0"/>
            </a:endParaRPr>
          </a:p>
        </p:txBody>
      </p: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573" y="21536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3244850" y="302387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 name="Picture 1"/>
          <p:cNvPicPr>
            <a:picLocks noChangeAspect="1"/>
          </p:cNvPicPr>
          <p:nvPr/>
        </p:nvPicPr>
        <p:blipFill>
          <a:blip r:embed="rId6"/>
          <a:stretch>
            <a:fillRect/>
          </a:stretch>
        </p:blipFill>
        <p:spPr>
          <a:xfrm>
            <a:off x="461645" y="1266190"/>
            <a:ext cx="1753870" cy="1767205"/>
          </a:xfrm>
          <a:prstGeom prst="rect">
            <a:avLst/>
          </a:prstGeom>
        </p:spPr>
      </p:pic>
      <p:sp>
        <p:nvSpPr>
          <p:cNvPr id="173073" name="TextBox 20"/>
          <p:cNvSpPr txBox="1">
            <a:spLocks noChangeArrowheads="1"/>
          </p:cNvSpPr>
          <p:nvPr/>
        </p:nvSpPr>
        <p:spPr bwMode="auto">
          <a:xfrm>
            <a:off x="3162151" y="498887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with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objects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73077" name="Graphic 31"/>
          <p:cNvPicPr>
            <a:picLocks noChangeAspect="1" noChangeArrowheads="1"/>
          </p:cNvPicPr>
          <p:nvPr/>
        </p:nvPicPr>
        <p:blipFill>
          <a:blip r:embed="rId7">
            <a:extLst>
              <a:ext uri="{96DAC541-7B7A-43D3-8B79-37D633B846F1}">
                <asvg:svgBlip xmlns:asvg="http://schemas.microsoft.com/office/drawing/2016/SVG/main" r:embed="rId8"/>
              </a:ext>
            </a:extLst>
          </a:blip>
          <a:srcRect/>
          <a:stretch>
            <a:fillRect/>
          </a:stretch>
        </p:blipFill>
        <p:spPr bwMode="auto">
          <a:xfrm>
            <a:off x="3584526" y="452215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616700" y="6490335"/>
            <a:ext cx="5122545" cy="275590"/>
          </a:xfrm>
          <a:prstGeom prst="rect">
            <a:avLst/>
          </a:prstGeom>
          <a:noFill/>
        </p:spPr>
        <p:txBody>
          <a:bodyPr wrap="square" rtlCol="0" anchor="t">
            <a:spAutoFit/>
          </a:bodyPr>
          <a:p>
            <a:r>
              <a:rPr lang="en-US" sz="1200">
                <a:solidFill>
                  <a:schemeClr val="bg1"/>
                </a:solidFill>
              </a:rPr>
              <a:t>https://docs.aws.amazon.com/lambda/latest/dg/with-s3-example.html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75779" name="Graphic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2175" y="2135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8215630" y="2899410"/>
            <a:ext cx="138112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210045" y="4986020"/>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1" name="Graphic 29"/>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8660448" y="455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5" name="Rectangles 4"/>
          <p:cNvSpPr/>
          <p:nvPr/>
        </p:nvSpPr>
        <p:spPr>
          <a:xfrm>
            <a:off x="6522720" y="6447155"/>
            <a:ext cx="524383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323850"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Using an Amazon </a:t>
            </a:r>
            <a:r>
              <a:rPr lang="pt-PT" sz="2000" b="1">
                <a:solidFill>
                  <a:schemeClr val="bg1"/>
                </a:solidFill>
              </a:rPr>
              <a:t>SNS</a:t>
            </a:r>
            <a:r>
              <a:rPr sz="2000" b="1">
                <a:solidFill>
                  <a:schemeClr val="bg1"/>
                </a:solidFill>
              </a:rPr>
              <a:t> to </a:t>
            </a:r>
            <a:r>
              <a:rPr lang="pt-PT" sz="2000" b="1">
                <a:solidFill>
                  <a:schemeClr val="bg1"/>
                </a:solidFill>
              </a:rPr>
              <a:t>send message</a:t>
            </a:r>
            <a:r>
              <a:rPr sz="2000" b="1">
                <a:solidFill>
                  <a:schemeClr val="bg1"/>
                </a:solidFill>
              </a:rPr>
              <a:t> </a:t>
            </a:r>
            <a:r>
              <a:rPr lang="pt-PT" sz="2000" b="1">
                <a:solidFill>
                  <a:schemeClr val="bg1"/>
                </a:solidFill>
              </a:rPr>
              <a:t>to</a:t>
            </a:r>
            <a:r>
              <a:rPr sz="2000" b="1">
                <a:solidFill>
                  <a:schemeClr val="bg1"/>
                </a:solidFill>
              </a:rPr>
              <a:t> Lambda</a:t>
            </a:r>
            <a:r>
              <a:rPr lang="pt-PT" sz="2000" b="1">
                <a:solidFill>
                  <a:schemeClr val="bg1"/>
                </a:solidFill>
              </a:rPr>
              <a:t> </a:t>
            </a:r>
            <a:r>
              <a:rPr sz="2000" b="1">
                <a:solidFill>
                  <a:schemeClr val="bg1"/>
                </a:solidFill>
              </a:rPr>
              <a:t>function</a:t>
            </a:r>
            <a:endParaRPr sz="2000" b="1">
              <a:solidFill>
                <a:schemeClr val="bg1"/>
              </a:solidFill>
            </a:endParaRPr>
          </a:p>
        </p:txBody>
      </p:sp>
      <p:sp>
        <p:nvSpPr>
          <p:cNvPr id="49" name="Rectangle 48"/>
          <p:cNvSpPr/>
          <p:nvPr/>
        </p:nvSpPr>
        <p:spPr>
          <a:xfrm>
            <a:off x="2590800" y="1252855"/>
            <a:ext cx="8645525" cy="46882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968625" y="128079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5547792" y="2993126"/>
            <a:ext cx="1506552" cy="276999"/>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023" y="21363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593817" y="1243648"/>
            <a:ext cx="381000" cy="381000"/>
          </a:xfrm>
          <a:prstGeom prst="rect">
            <a:avLst/>
          </a:prstGeom>
        </p:spPr>
      </p:pic>
      <p:pic>
        <p:nvPicPr>
          <p:cNvPr id="67606" name="Graphic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4525010"/>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2475" y="5336540"/>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cxnSp>
        <p:nvCxnSpPr>
          <p:cNvPr id="6" name="Straight Arrow Connector 5"/>
          <p:cNvCxnSpPr/>
          <p:nvPr/>
        </p:nvCxnSpPr>
        <p:spPr>
          <a:xfrm>
            <a:off x="1431925" y="4843145"/>
            <a:ext cx="19170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645285" y="4502785"/>
            <a:ext cx="929640" cy="337185"/>
          </a:xfrm>
          <a:prstGeom prst="rect">
            <a:avLst/>
          </a:prstGeom>
          <a:noFill/>
        </p:spPr>
        <p:txBody>
          <a:bodyPr wrap="none" rtlCol="0">
            <a:spAutoFit/>
          </a:bodyPr>
          <a:p>
            <a:r>
              <a:rPr lang="pt-PT" altLang="en-US" sz="800">
                <a:solidFill>
                  <a:schemeClr val="bg1"/>
                </a:solidFill>
                <a:latin typeface="Inter Light" panose="02000403000000020004" charset="0"/>
                <a:cs typeface="Inter Light" panose="02000403000000020004" charset="0"/>
              </a:rPr>
              <a:t>CLI - Command</a:t>
            </a:r>
            <a:endParaRPr lang="pt-PT" altLang="en-US" sz="800">
              <a:solidFill>
                <a:schemeClr val="bg1"/>
              </a:solidFill>
              <a:latin typeface="Inter Light" panose="02000403000000020004" charset="0"/>
              <a:cs typeface="Inter Light" panose="02000403000000020004" charset="0"/>
            </a:endParaRPr>
          </a:p>
          <a:p>
            <a:r>
              <a:rPr lang="pt-PT" altLang="en-US" sz="800">
                <a:solidFill>
                  <a:schemeClr val="bg1"/>
                </a:solidFill>
                <a:latin typeface="Inter Light" panose="02000403000000020004" charset="0"/>
                <a:cs typeface="Inter Light" panose="02000403000000020004" charset="0"/>
              </a:rPr>
              <a:t>line Interface</a:t>
            </a:r>
            <a:endParaRPr lang="pt-PT" altLang="en-US" sz="800">
              <a:solidFill>
                <a:schemeClr val="bg1"/>
              </a:solidFill>
              <a:latin typeface="Inter Light" panose="02000403000000020004" charset="0"/>
              <a:cs typeface="Inter Light" panose="02000403000000020004" charset="0"/>
            </a:endParaRPr>
          </a:p>
        </p:txBody>
      </p:sp>
      <p:sp>
        <p:nvSpPr>
          <p:cNvPr id="173073" name="TextBox 20"/>
          <p:cNvSpPr txBox="1">
            <a:spLocks noChangeArrowheads="1"/>
          </p:cNvSpPr>
          <p:nvPr/>
        </p:nvSpPr>
        <p:spPr bwMode="auto">
          <a:xfrm>
            <a:off x="3162151" y="4988878"/>
            <a:ext cx="1290638"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Standart Topic</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983" y="212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7629208" y="2967355"/>
            <a:ext cx="22431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6" name="Graphic 7"/>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8674255" y="45224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p:cNvSpPr txBox="1">
            <a:spLocks noChangeArrowheads="1"/>
          </p:cNvSpPr>
          <p:nvPr/>
        </p:nvSpPr>
        <p:spPr bwMode="auto">
          <a:xfrm>
            <a:off x="8320245" y="4989196"/>
            <a:ext cx="1163639"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CloudWatch</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Logs</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1152" name="TextBox 17"/>
          <p:cNvSpPr txBox="1">
            <a:spLocks noChangeArrowheads="1"/>
          </p:cNvSpPr>
          <p:nvPr/>
        </p:nvSpPr>
        <p:spPr bwMode="auto">
          <a:xfrm>
            <a:off x="5763979" y="5011420"/>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156" name="Graphic 1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a:off x="6179185" y="45319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2" name="TextBox 12"/>
          <p:cNvSpPr txBox="1">
            <a:spLocks noChangeArrowheads="1"/>
          </p:cNvSpPr>
          <p:nvPr/>
        </p:nvSpPr>
        <p:spPr bwMode="auto">
          <a:xfrm>
            <a:off x="5546727" y="40359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Permissions</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 policy</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2918" name="Graphic 4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6078221" y="35803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4384675" y="482663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27215" y="484314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6550660" y="6482715"/>
            <a:ext cx="5122545" cy="275590"/>
          </a:xfrm>
          <a:prstGeom prst="rect">
            <a:avLst/>
          </a:prstGeom>
          <a:noFill/>
        </p:spPr>
        <p:txBody>
          <a:bodyPr wrap="square" rtlCol="0" anchor="t">
            <a:spAutoFit/>
          </a:bodyPr>
          <a:p>
            <a:r>
              <a:rPr lang="en-US" sz="1200">
                <a:solidFill>
                  <a:schemeClr val="bg1"/>
                </a:solidFill>
              </a:rPr>
              <a:t>https://docs.aws.amazon.com/lambda/latest/dg/with-sns-example.html</a:t>
            </a:r>
            <a:endParaRPr lang="en-US" sz="1200">
              <a:solidFill>
                <a:schemeClr val="bg1"/>
              </a:solidFill>
            </a:endParaRPr>
          </a:p>
        </p:txBody>
      </p:sp>
      <p:cxnSp>
        <p:nvCxnSpPr>
          <p:cNvPr id="34" name="Straight Connector 33"/>
          <p:cNvCxnSpPr/>
          <p:nvPr/>
        </p:nvCxnSpPr>
        <p:spPr>
          <a:xfrm>
            <a:off x="4981575" y="208153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635" y="2153920"/>
            <a:ext cx="0" cy="3515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77906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5780"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7253" y="42491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5178" y="212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p:cNvSpPr txBox="1">
            <a:spLocks noChangeArrowheads="1"/>
          </p:cNvSpPr>
          <p:nvPr/>
        </p:nvSpPr>
        <p:spPr bwMode="auto">
          <a:xfrm>
            <a:off x="3162151" y="2916873"/>
            <a:ext cx="12906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1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5" name="Picture 14"/>
          <p:cNvPicPr>
            <a:picLocks noChangeAspect="1"/>
          </p:cNvPicPr>
          <p:nvPr/>
        </p:nvPicPr>
        <p:blipFill>
          <a:blip r:embed="rId13"/>
          <a:stretch>
            <a:fillRect/>
          </a:stretch>
        </p:blipFill>
        <p:spPr>
          <a:xfrm>
            <a:off x="440690" y="1087120"/>
            <a:ext cx="1871980" cy="19069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338455" y="6447155"/>
            <a:ext cx="11428095"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itle 1"/>
          <p:cNvSpPr>
            <a:spLocks noGrp="1"/>
          </p:cNvSpPr>
          <p:nvPr/>
        </p:nvSpPr>
        <p:spPr>
          <a:xfrm>
            <a:off x="295275" y="155633"/>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P</a:t>
            </a:r>
            <a:r>
              <a:rPr sz="2000" b="1">
                <a:solidFill>
                  <a:schemeClr val="bg1"/>
                </a:solidFill>
              </a:rPr>
              <a:t>rocessing performance with Amazon Kinesis Data Streams and AWS Lambda</a:t>
            </a:r>
            <a:endParaRPr sz="2000" b="1">
              <a:solidFill>
                <a:schemeClr val="bg1"/>
              </a:solidFill>
            </a:endParaRPr>
          </a:p>
        </p:txBody>
      </p:sp>
      <p:sp>
        <p:nvSpPr>
          <p:cNvPr id="49" name="Rectangle 48"/>
          <p:cNvSpPr/>
          <p:nvPr/>
        </p:nvSpPr>
        <p:spPr>
          <a:xfrm>
            <a:off x="2951480" y="789305"/>
            <a:ext cx="8827135" cy="533082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3331845" y="82677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2957037" y="789623"/>
            <a:ext cx="381000" cy="381000"/>
          </a:xfrm>
          <a:prstGeom prst="rect">
            <a:avLst/>
          </a:prstGeom>
        </p:spPr>
      </p:pic>
      <p:pic>
        <p:nvPicPr>
          <p:cNvPr id="67606" name="Graphic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 y="1256665"/>
            <a:ext cx="6794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p:cNvSpPr txBox="1">
            <a:spLocks noChangeArrowheads="1"/>
          </p:cNvSpPr>
          <p:nvPr/>
        </p:nvSpPr>
        <p:spPr bwMode="auto">
          <a:xfrm>
            <a:off x="751205" y="2068195"/>
            <a:ext cx="6902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Client</a:t>
            </a:r>
            <a:endParaRPr lang="en-US" altLang="en-US" sz="1100" dirty="0">
              <a:solidFill>
                <a:schemeClr val="bg1"/>
              </a:solidFill>
              <a:latin typeface="Inter Light" panose="02000403000000020004" charset="0"/>
              <a:cs typeface="Inter Light" panose="02000403000000020004" charset="0"/>
            </a:endParaRPr>
          </a:p>
        </p:txBody>
      </p:sp>
      <p:pic>
        <p:nvPicPr>
          <p:cNvPr id="9115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06110" y="3169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2100580" y="341185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78130" y="6490335"/>
            <a:ext cx="11713210" cy="275590"/>
          </a:xfrm>
          <a:prstGeom prst="rect">
            <a:avLst/>
          </a:prstGeom>
          <a:noFill/>
        </p:spPr>
        <p:txBody>
          <a:bodyPr wrap="square" rtlCol="0" anchor="t">
            <a:spAutoFit/>
          </a:bodyPr>
          <a:p>
            <a:r>
              <a:rPr lang="en-US" sz="1200">
                <a:solidFill>
                  <a:schemeClr val="bg1"/>
                </a:solidFill>
              </a:rPr>
              <a:t>https://aws.amazon.com/blogs/compute/increasing-real-time-stream-processing-performance-with-amazon-kinesis-data-streams-enhanced-fan-out-and-aws-lambda/</a:t>
            </a:r>
            <a:endParaRPr lang="en-US" sz="1200">
              <a:solidFill>
                <a:schemeClr val="bg1"/>
              </a:solidFill>
            </a:endParaRPr>
          </a:p>
        </p:txBody>
      </p:sp>
      <p:pic>
        <p:nvPicPr>
          <p:cNvPr id="3" name="Picture 2"/>
          <p:cNvPicPr>
            <a:picLocks noChangeAspect="1"/>
          </p:cNvPicPr>
          <p:nvPr/>
        </p:nvPicPr>
        <p:blipFill>
          <a:blip r:embed="rId6"/>
          <a:stretch>
            <a:fillRect/>
          </a:stretch>
        </p:blipFill>
        <p:spPr>
          <a:xfrm>
            <a:off x="10508615" y="798195"/>
            <a:ext cx="1272540" cy="1282065"/>
          </a:xfrm>
          <a:prstGeom prst="rect">
            <a:avLst/>
          </a:prstGeom>
        </p:spPr>
      </p:pic>
      <p:pic>
        <p:nvPicPr>
          <p:cNvPr id="67597" name="Graphic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123" y="262191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TextBox 31"/>
          <p:cNvSpPr txBox="1">
            <a:spLocks noChangeArrowheads="1"/>
          </p:cNvSpPr>
          <p:nvPr/>
        </p:nvSpPr>
        <p:spPr bwMode="auto">
          <a:xfrm>
            <a:off x="551498" y="315055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Mobile client</a:t>
            </a:r>
            <a:endParaRPr lang="en-US" altLang="en-US" sz="1100" dirty="0">
              <a:solidFill>
                <a:schemeClr val="bg1"/>
              </a:solidFill>
              <a:latin typeface="Inter Light" panose="02000403000000020004" charset="0"/>
              <a:cs typeface="Inter Light" panose="02000403000000020004" charset="0"/>
            </a:endParaRPr>
          </a:p>
        </p:txBody>
      </p:sp>
      <p:pic>
        <p:nvPicPr>
          <p:cNvPr id="33" name="Graphic 23"/>
          <p:cNvPicPr>
            <a:picLocks noChangeAspect="1" noChangeArrowheads="1"/>
          </p:cNvPicPr>
          <p:nvPr/>
        </p:nvPicPr>
        <p:blipFill>
          <a:blip r:embed="rId8">
            <a:extLst>
              <a:ext uri="{96DAC541-7B7A-43D3-8B79-37D633B846F1}">
                <asvg:svgBlip xmlns:asvg="http://schemas.microsoft.com/office/drawing/2016/SVG/main" r:embed="rId9"/>
              </a:ext>
            </a:extLst>
          </a:blip>
          <a:srcRect/>
          <a:stretch>
            <a:fillRect/>
          </a:stretch>
        </p:blipFill>
        <p:spPr bwMode="auto">
          <a:xfrm flipH="1">
            <a:off x="832802" y="5127279"/>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0"/>
          <p:cNvSpPr txBox="1">
            <a:spLocks noChangeArrowheads="1"/>
          </p:cNvSpPr>
          <p:nvPr/>
        </p:nvSpPr>
        <p:spPr bwMode="auto">
          <a:xfrm>
            <a:off x="520382" y="559712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Users</a:t>
            </a:r>
            <a:endParaRPr lang="en-US" altLang="en-US" sz="1100" dirty="0">
              <a:solidFill>
                <a:schemeClr val="bg1"/>
              </a:solidFill>
              <a:latin typeface="Inter Light" panose="02000403000000020004" charset="0"/>
              <a:cs typeface="Inter Light" panose="02000403000000020004" charset="0"/>
            </a:endParaRPr>
          </a:p>
        </p:txBody>
      </p:sp>
      <p:pic>
        <p:nvPicPr>
          <p:cNvPr id="50" name="Graphic 21"/>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836613" y="3820291"/>
            <a:ext cx="469900" cy="469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8"/>
          <p:cNvSpPr txBox="1">
            <a:spLocks noChangeArrowheads="1"/>
          </p:cNvSpPr>
          <p:nvPr/>
        </p:nvSpPr>
        <p:spPr bwMode="auto">
          <a:xfrm>
            <a:off x="534988" y="43476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Traditional server</a:t>
            </a:r>
            <a:endParaRPr lang="en-US" altLang="en-US" sz="1100" dirty="0">
              <a:solidFill>
                <a:schemeClr val="bg1"/>
              </a:solidFill>
              <a:latin typeface="Inter Light" panose="02000403000000020004" charset="0"/>
              <a:cs typeface="Inter Light" panose="02000403000000020004" charset="0"/>
            </a:endParaRPr>
          </a:p>
        </p:txBody>
      </p:sp>
      <p:sp>
        <p:nvSpPr>
          <p:cNvPr id="46" name="Rectangle 45"/>
          <p:cNvSpPr/>
          <p:nvPr/>
        </p:nvSpPr>
        <p:spPr>
          <a:xfrm>
            <a:off x="278130" y="789940"/>
            <a:ext cx="1772920" cy="5335270"/>
          </a:xfrm>
          <a:prstGeom prst="rect">
            <a:avLst/>
          </a:prstGeom>
          <a:noFill/>
          <a:ln w="31750" cmpd="sng">
            <a:solidFill>
              <a:srgbClr val="D34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rgbClr val="FF4F8B"/>
              </a:solidFill>
              <a:latin typeface="Inter Light" panose="02000403000000020004" charset="0"/>
              <a:cs typeface="Inter Light" panose="02000403000000020004" charset="0"/>
            </a:endParaRPr>
          </a:p>
        </p:txBody>
      </p:sp>
      <p:sp>
        <p:nvSpPr>
          <p:cNvPr id="8" name="TextBox 9"/>
          <p:cNvSpPr txBox="1">
            <a:spLocks noChangeArrowheads="1"/>
          </p:cNvSpPr>
          <p:nvPr/>
        </p:nvSpPr>
        <p:spPr bwMode="auto">
          <a:xfrm>
            <a:off x="292735" y="812800"/>
            <a:ext cx="114871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rPr>
              <a:t>Front Ends</a:t>
            </a:r>
            <a:endParaRPr lang="pt-PT" altLang="en-US" sz="1200" b="1"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TextBox 17"/>
          <p:cNvSpPr txBox="1">
            <a:spLocks noChangeArrowheads="1"/>
          </p:cNvSpPr>
          <p:nvPr/>
        </p:nvSpPr>
        <p:spPr bwMode="auto">
          <a:xfrm>
            <a:off x="5193114" y="1509395"/>
            <a:ext cx="1362074"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AWS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Lambda function</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679440" y="196977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p:cNvPicPr>
            <a:picLocks noChangeAspect="1" noChangeArrowheads="1"/>
          </p:cNvPicPr>
          <p:nvPr/>
        </p:nvPicPr>
        <p:blipFill>
          <a:blip r:embed="rId4">
            <a:extLst>
              <a:ext uri="{96DAC541-7B7A-43D3-8B79-37D633B846F1}">
                <asvg:svgBlip xmlns:asvg="http://schemas.microsoft.com/office/drawing/2016/SVG/main" r:embed="rId5"/>
              </a:ext>
            </a:extLst>
          </a:blip>
          <a:srcRect/>
          <a:stretch>
            <a:fillRect/>
          </a:stretch>
        </p:blipFill>
        <p:spPr bwMode="auto">
          <a:xfrm>
            <a:off x="5725795" y="4418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p:cNvSpPr txBox="1">
            <a:spLocks noChangeArrowheads="1"/>
          </p:cNvSpPr>
          <p:nvPr/>
        </p:nvSpPr>
        <p:spPr bwMode="auto">
          <a:xfrm>
            <a:off x="2100580" y="3150235"/>
            <a:ext cx="1003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Insert Item</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483" y="3057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3134995" y="382143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4418965" y="2200275"/>
            <a:ext cx="1158240" cy="2449830"/>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latin typeface="Inter Light" panose="02000403000000020004" charset="0"/>
                <a:cs typeface="Inter Light" panose="02000403000000020004" charset="0"/>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6207760" y="21983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92215" y="339788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31585" y="46462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0"/>
          <p:cNvSpPr txBox="1">
            <a:spLocks noChangeArrowheads="1"/>
          </p:cNvSpPr>
          <p:nvPr/>
        </p:nvSpPr>
        <p:spPr bwMode="auto">
          <a:xfrm>
            <a:off x="8365490" y="1985645"/>
            <a:ext cx="1136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Bucket </a:t>
            </a:r>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S3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7" name="Graphic 31"/>
          <p:cNvPicPr>
            <a:picLocks noChangeAspect="1" noChangeArrowheads="1"/>
          </p:cNvPicPr>
          <p:nvPr/>
        </p:nvPicPr>
        <p:blipFill>
          <a:blip r:embed="rId13">
            <a:extLst>
              <a:ext uri="{96DAC541-7B7A-43D3-8B79-37D633B846F1}">
                <asvg:svgBlip xmlns:asvg="http://schemas.microsoft.com/office/drawing/2016/SVG/main" r:embed="rId14"/>
              </a:ext>
            </a:extLst>
          </a:blip>
          <a:srcRect/>
          <a:stretch>
            <a:fillRect/>
          </a:stretch>
        </p:blipFill>
        <p:spPr bwMode="auto">
          <a:xfrm>
            <a:off x="7885381" y="18710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1475" y="4265295"/>
            <a:ext cx="51308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8509000" y="4301490"/>
            <a:ext cx="1684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Kinesis</a:t>
            </a:r>
            <a:b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br>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Data Streams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8471535" y="3215005"/>
            <a:ext cx="189293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l"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DynamoDB </a:t>
            </a:r>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5">
            <a:extLst>
              <a:ext uri="{96DAC541-7B7A-43D3-8B79-37D633B846F1}">
                <asvg:svgBlip xmlns:asvg="http://schemas.microsoft.com/office/drawing/2016/SVG/main" r:embed="rId16"/>
              </a:ext>
            </a:extLst>
          </a:blip>
          <a:srcRect/>
          <a:stretch>
            <a:fillRect/>
          </a:stretch>
        </p:blipFill>
        <p:spPr bwMode="auto">
          <a:xfrm>
            <a:off x="7995130" y="316293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s 46"/>
          <p:cNvSpPr/>
          <p:nvPr/>
        </p:nvSpPr>
        <p:spPr>
          <a:xfrm>
            <a:off x="412115" y="511175"/>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18" name="Straight Arrow Connector 17"/>
          <p:cNvCxnSpPr/>
          <p:nvPr/>
        </p:nvCxnSpPr>
        <p:spPr>
          <a:xfrm>
            <a:off x="1586865" y="51549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en-US" sz="2000" b="1">
                <a:solidFill>
                  <a:schemeClr val="bg1"/>
                </a:solidFill>
              </a:rPr>
              <a:t>Command, Publish, Consume,</a:t>
            </a:r>
            <a:r>
              <a:rPr lang="pt-PT" altLang="en-US" sz="2000" b="1">
                <a:solidFill>
                  <a:schemeClr val="bg1"/>
                </a:solidFill>
              </a:rPr>
              <a:t> </a:t>
            </a:r>
            <a:r>
              <a:rPr lang="en-US" sz="2000" b="1">
                <a:solidFill>
                  <a:schemeClr val="bg1"/>
                </a:solidFill>
              </a:rPr>
              <a:t>Query (CPCQ)</a:t>
            </a:r>
            <a:endParaRPr lang="pt-PT" altLang="en-US" sz="2000" dirty="0">
              <a:solidFill>
                <a:schemeClr val="bg1"/>
              </a:solidFill>
            </a:endParaRPr>
          </a:p>
        </p:txBody>
      </p:sp>
      <p:sp>
        <p:nvSpPr>
          <p:cNvPr id="49" name="Rectangle 48"/>
          <p:cNvSpPr/>
          <p:nvPr/>
        </p:nvSpPr>
        <p:spPr>
          <a:xfrm>
            <a:off x="2421890" y="1232535"/>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799715" y="126047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2802687" y="277786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(Command)</a:t>
            </a:r>
            <a:endParaRPr lang="pt-PT" altLang="en-US"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553" y="1776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17757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4825683" y="27781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4030980" y="2157095"/>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18910" y="216027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2425065" y="4124960"/>
            <a:ext cx="7353300" cy="22536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2802890" y="415290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1" name="TextBox 34"/>
          <p:cNvSpPr txBox="1"/>
          <p:nvPr/>
        </p:nvSpPr>
        <p:spPr>
          <a:xfrm>
            <a:off x="2716327" y="5691241"/>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(query)</a:t>
            </a:r>
            <a:endParaRPr lang="pt-PT" altLang="en-US" sz="1200" dirty="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9193" y="46896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46682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p:cNvSpPr txBox="1">
            <a:spLocks noChangeArrowheads="1"/>
          </p:cNvSpPr>
          <p:nvPr/>
        </p:nvSpPr>
        <p:spPr bwMode="auto">
          <a:xfrm>
            <a:off x="4832668" y="5670550"/>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(DB)</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40" name="Text Box 39"/>
          <p:cNvSpPr txBox="1"/>
          <p:nvPr/>
        </p:nvSpPr>
        <p:spPr>
          <a:xfrm>
            <a:off x="2359025" y="3486150"/>
            <a:ext cx="11455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microservice1</a:t>
            </a:r>
            <a:endParaRPr lang="pt-PT" altLang="en-US" sz="1200">
              <a:solidFill>
                <a:schemeClr val="bg1"/>
              </a:solidFill>
              <a:latin typeface="Inter Light" panose="02000403000000020004" charset="0"/>
              <a:cs typeface="Inter Light" panose="02000403000000020004" charset="0"/>
            </a:endParaRPr>
          </a:p>
        </p:txBody>
      </p:sp>
      <p:sp>
        <p:nvSpPr>
          <p:cNvPr id="41" name="Text Box 40"/>
          <p:cNvSpPr txBox="1"/>
          <p:nvPr/>
        </p:nvSpPr>
        <p:spPr>
          <a:xfrm>
            <a:off x="2392045" y="6378575"/>
            <a:ext cx="1145540" cy="275590"/>
          </a:xfrm>
          <a:prstGeom prst="rect">
            <a:avLst/>
          </a:prstGeom>
          <a:noFill/>
        </p:spPr>
        <p:txBody>
          <a:bodyPr wrap="none" rtlCol="0">
            <a:spAutoFit/>
          </a:bodyPr>
          <a:p>
            <a:r>
              <a:rPr lang="pt-PT" altLang="en-US" sz="1200">
                <a:solidFill>
                  <a:schemeClr val="bg1"/>
                </a:solidFill>
              </a:rPr>
              <a:t>microservice2</a:t>
            </a:r>
            <a:endParaRPr lang="pt-PT" altLang="en-US" sz="1200">
              <a:solidFill>
                <a:schemeClr val="bg1"/>
              </a:solidFill>
            </a:endParaRPr>
          </a:p>
        </p:txBody>
      </p: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1223328"/>
            <a:ext cx="381000" cy="381000"/>
          </a:xfrm>
          <a:prstGeom prst="rect">
            <a:avLst/>
          </a:prstGeom>
        </p:spPr>
      </p:pic>
      <p:pic>
        <p:nvPicPr>
          <p:cNvPr id="2"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2424907" y="4099878"/>
            <a:ext cx="381000" cy="381000"/>
          </a:xfrm>
          <a:prstGeom prst="rect">
            <a:avLst/>
          </a:prstGeom>
        </p:spPr>
      </p:pic>
      <p:pic>
        <p:nvPicPr>
          <p:cNvPr id="3" name="Graphic 22"/>
          <p:cNvPicPr>
            <a:picLocks noChangeAspect="1" noChangeArrowheads="1"/>
          </p:cNvPicPr>
          <p:nvPr/>
        </p:nvPicPr>
        <p:blipFill>
          <a:blip r:embed="rId5"/>
          <a:srcRect/>
          <a:stretch>
            <a:fillRect/>
          </a:stretch>
        </p:blipFill>
        <p:spPr bwMode="auto">
          <a:xfrm>
            <a:off x="1178877" y="196221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5" name="TextBox 39"/>
          <p:cNvSpPr txBox="1">
            <a:spLocks noChangeArrowheads="1"/>
          </p:cNvSpPr>
          <p:nvPr/>
        </p:nvSpPr>
        <p:spPr bwMode="auto">
          <a:xfrm>
            <a:off x="877252" y="243863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6" name="Graphic 22"/>
          <p:cNvPicPr>
            <a:picLocks noChangeAspect="1" noChangeArrowheads="1"/>
          </p:cNvPicPr>
          <p:nvPr/>
        </p:nvPicPr>
        <p:blipFill>
          <a:blip r:embed="rId5"/>
          <a:srcRect/>
          <a:stretch>
            <a:fillRect/>
          </a:stretch>
        </p:blipFill>
        <p:spPr bwMode="auto">
          <a:xfrm>
            <a:off x="1173797" y="490353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7" name="TextBox 39"/>
          <p:cNvSpPr txBox="1">
            <a:spLocks noChangeArrowheads="1"/>
          </p:cNvSpPr>
          <p:nvPr/>
        </p:nvSpPr>
        <p:spPr bwMode="auto">
          <a:xfrm>
            <a:off x="872172" y="548155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cxnSp>
        <p:nvCxnSpPr>
          <p:cNvPr id="8" name="Straight Arrow Connector 7"/>
          <p:cNvCxnSpPr/>
          <p:nvPr/>
        </p:nvCxnSpPr>
        <p:spPr>
          <a:xfrm>
            <a:off x="1633220" y="215646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7774102" y="277722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(publish)</a:t>
            </a:r>
            <a:endParaRPr lang="pt-PT" altLang="en-US"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968" y="17756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7773467" y="5755376"/>
            <a:ext cx="1506552"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(Consumer)</a:t>
            </a:r>
            <a:endParaRPr lang="pt-PT" altLang="en-US" sz="1200" dirty="0">
              <a:solidFill>
                <a:schemeClr val="bg1"/>
              </a:solidFill>
              <a:latin typeface="Inter Light" panose="02000403000000020004" charset="0"/>
              <a:cs typeface="Inter Light" panose="02000403000000020004" charset="0"/>
            </a:endParaRPr>
          </a:p>
        </p:txBody>
      </p:sp>
      <p:pic>
        <p:nvPicPr>
          <p:cNvPr id="12"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6333" y="475379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9"/>
          <p:cNvPicPr>
            <a:picLocks noChangeAspect="1" noChangeArrowheads="1"/>
          </p:cNvPicPr>
          <p:nvPr/>
        </p:nvPicPr>
        <p:blipFill>
          <a:blip r:embed="rId6">
            <a:extLst>
              <a:ext uri="{96DAC541-7B7A-43D3-8B79-37D633B846F1}">
                <asvg:svgBlip xmlns:asvg="http://schemas.microsoft.com/office/drawing/2016/SVG/main" r:embed="rId7"/>
              </a:ext>
            </a:extLst>
          </a:blip>
          <a:srcRect/>
          <a:stretch>
            <a:fillRect/>
          </a:stretch>
        </p:blipFill>
        <p:spPr bwMode="auto">
          <a:xfrm>
            <a:off x="10548620" y="2866390"/>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9791383" y="363791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bg1"/>
                </a:solidFill>
                <a:latin typeface="Inter Light" panose="02000403000000020004" charset="0"/>
                <a:ea typeface="Amazon Ember" panose="020B0603020204020204" pitchFamily="34" charset="0"/>
                <a:cs typeface="Inter Light" panose="02000403000000020004" charset="0"/>
              </a:rPr>
              <a:t>Amazon EventBridge</a:t>
            </a:r>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3" name="Freeform 62"/>
          <p:cNvSpPr/>
          <p:nvPr/>
        </p:nvSpPr>
        <p:spPr>
          <a:xfrm rot="5400000" flipH="1">
            <a:off x="9589135" y="1537970"/>
            <a:ext cx="718820" cy="195072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60" name="Freeform 59"/>
          <p:cNvSpPr/>
          <p:nvPr/>
        </p:nvSpPr>
        <p:spPr>
          <a:xfrm rot="10800000" flipH="1">
            <a:off x="8908415" y="3945255"/>
            <a:ext cx="2068830" cy="122301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cxnSp>
        <p:nvCxnSpPr>
          <p:cNvPr id="24" name="Straight Arrow Connector 23"/>
          <p:cNvCxnSpPr/>
          <p:nvPr/>
        </p:nvCxnSpPr>
        <p:spPr>
          <a:xfrm>
            <a:off x="6453505" y="513461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08425" y="513969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7" name="Rectangles 46"/>
          <p:cNvSpPr/>
          <p:nvPr/>
        </p:nvSpPr>
        <p:spPr>
          <a:xfrm>
            <a:off x="440690" y="635000"/>
            <a:ext cx="5961888"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52425" y="260350"/>
            <a:ext cx="1046797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Event hub</a:t>
            </a:r>
            <a:endParaRPr sz="2000" b="1">
              <a:solidFill>
                <a:schemeClr val="bg1"/>
              </a:solidFill>
            </a:endParaRPr>
          </a:p>
        </p:txBody>
      </p:sp>
      <p:sp>
        <p:nvSpPr>
          <p:cNvPr id="20" name="Rectangles 19"/>
          <p:cNvSpPr/>
          <p:nvPr/>
        </p:nvSpPr>
        <p:spPr>
          <a:xfrm>
            <a:off x="720725" y="117729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Snip Single Corner Rectangle 20"/>
          <p:cNvSpPr/>
          <p:nvPr/>
        </p:nvSpPr>
        <p:spPr>
          <a:xfrm>
            <a:off x="731520" y="91122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692785" y="882650"/>
            <a:ext cx="1089660" cy="306705"/>
          </a:xfrm>
          <a:prstGeom prst="rect">
            <a:avLst/>
          </a:prstGeom>
          <a:noFill/>
        </p:spPr>
        <p:txBody>
          <a:bodyPr wrap="none" rtlCol="0">
            <a:spAutoFit/>
          </a:bodyPr>
          <a:p>
            <a:r>
              <a:rPr lang="pt-PT" altLang="en-US" sz="1400" b="1">
                <a:solidFill>
                  <a:schemeClr val="bg1"/>
                </a:solidFill>
              </a:rPr>
              <a:t>Producer</a:t>
            </a:r>
            <a:endParaRPr lang="pt-PT" altLang="en-US" sz="1400" b="1">
              <a:solidFill>
                <a:schemeClr val="bg1"/>
              </a:solidFill>
            </a:endParaRPr>
          </a:p>
        </p:txBody>
      </p:sp>
      <p:sp>
        <p:nvSpPr>
          <p:cNvPr id="27" name="Rectangles 26"/>
          <p:cNvSpPr/>
          <p:nvPr/>
        </p:nvSpPr>
        <p:spPr>
          <a:xfrm>
            <a:off x="4023995" y="1213485"/>
            <a:ext cx="2839720"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Snip Single Corner Rectangle 27"/>
          <p:cNvSpPr/>
          <p:nvPr/>
        </p:nvSpPr>
        <p:spPr>
          <a:xfrm>
            <a:off x="4027805" y="947420"/>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4023995" y="918845"/>
            <a:ext cx="1216025" cy="306705"/>
          </a:xfrm>
          <a:prstGeom prst="rect">
            <a:avLst/>
          </a:prstGeom>
          <a:noFill/>
        </p:spPr>
        <p:txBody>
          <a:bodyPr wrap="none" rtlCol="0">
            <a:spAutoFit/>
          </a:bodyPr>
          <a:p>
            <a:r>
              <a:rPr lang="pt-PT" altLang="en-US" sz="1400" b="1">
                <a:solidFill>
                  <a:schemeClr val="bg1"/>
                </a:solidFill>
              </a:rPr>
              <a:t>Event Hub</a:t>
            </a:r>
            <a:endParaRPr lang="pt-PT" altLang="en-US" sz="1400" b="1">
              <a:solidFill>
                <a:schemeClr val="bg1"/>
              </a:solidFill>
            </a:endParaRPr>
          </a:p>
        </p:txBody>
      </p:sp>
      <p:sp>
        <p:nvSpPr>
          <p:cNvPr id="33" name="Rectangles 32"/>
          <p:cNvSpPr/>
          <p:nvPr/>
        </p:nvSpPr>
        <p:spPr>
          <a:xfrm>
            <a:off x="8369935" y="1201420"/>
            <a:ext cx="207581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Snip Single Corner Rectangle 33"/>
          <p:cNvSpPr/>
          <p:nvPr/>
        </p:nvSpPr>
        <p:spPr>
          <a:xfrm>
            <a:off x="8380730" y="9353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8380095" y="906780"/>
            <a:ext cx="1187450" cy="306705"/>
          </a:xfrm>
          <a:prstGeom prst="rect">
            <a:avLst/>
          </a:prstGeom>
          <a:noFill/>
        </p:spPr>
        <p:txBody>
          <a:bodyPr wrap="none" rtlCol="0">
            <a:spAutoFit/>
          </a:bodyPr>
          <a:p>
            <a:r>
              <a:rPr lang="pt-PT" altLang="en-US" sz="1400" b="1">
                <a:solidFill>
                  <a:schemeClr val="bg1"/>
                </a:solidFill>
              </a:rPr>
              <a:t>Consumer</a:t>
            </a:r>
            <a:endParaRPr lang="pt-PT" altLang="en-US" sz="1400" b="1">
              <a:solidFill>
                <a:schemeClr val="bg1"/>
              </a:solidFill>
            </a:endParaRPr>
          </a:p>
        </p:txBody>
      </p:sp>
      <p:sp>
        <p:nvSpPr>
          <p:cNvPr id="39" name="Rectangles 38"/>
          <p:cNvSpPr/>
          <p:nvPr/>
        </p:nvSpPr>
        <p:spPr>
          <a:xfrm>
            <a:off x="4027805" y="4046220"/>
            <a:ext cx="2878455" cy="136017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Snip Single Corner Rectangle 41"/>
          <p:cNvSpPr/>
          <p:nvPr/>
        </p:nvSpPr>
        <p:spPr>
          <a:xfrm>
            <a:off x="4038600" y="3780155"/>
            <a:ext cx="1643380" cy="266065"/>
          </a:xfrm>
          <a:prstGeom prst="snip1Rect">
            <a:avLst>
              <a:gd name="adj"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Text Box 42"/>
          <p:cNvSpPr txBox="1"/>
          <p:nvPr/>
        </p:nvSpPr>
        <p:spPr>
          <a:xfrm>
            <a:off x="4044315" y="3751580"/>
            <a:ext cx="1280795" cy="306705"/>
          </a:xfrm>
          <a:prstGeom prst="rect">
            <a:avLst/>
          </a:prstGeom>
          <a:noFill/>
        </p:spPr>
        <p:txBody>
          <a:bodyPr wrap="none" rtlCol="0">
            <a:spAutoFit/>
          </a:bodyPr>
          <a:p>
            <a:r>
              <a:rPr lang="pt-PT" altLang="en-US" sz="1400" b="1">
                <a:solidFill>
                  <a:schemeClr val="bg1"/>
                </a:solidFill>
              </a:rPr>
              <a:t>Event Lake</a:t>
            </a:r>
            <a:endParaRPr lang="pt-PT" altLang="en-US" sz="1400" b="1">
              <a:solidFill>
                <a:schemeClr val="bg1"/>
              </a:solidFill>
            </a:endParaRPr>
          </a:p>
        </p:txBody>
      </p:sp>
      <p:sp>
        <p:nvSpPr>
          <p:cNvPr id="44" name="TextBox 34"/>
          <p:cNvSpPr txBox="1"/>
          <p:nvPr/>
        </p:nvSpPr>
        <p:spPr>
          <a:xfrm>
            <a:off x="1004367" y="2123176"/>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45"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7233" y="1328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stCxn id="45" idx="3"/>
            <a:endCxn id="51" idx="1"/>
          </p:cNvCxnSpPr>
          <p:nvPr/>
        </p:nvCxnSpPr>
        <p:spPr>
          <a:xfrm>
            <a:off x="2139315" y="1709420"/>
            <a:ext cx="2448560" cy="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130925" y="1703070"/>
            <a:ext cx="2895600" cy="635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34"/>
          <p:cNvSpPr txBox="1"/>
          <p:nvPr/>
        </p:nvSpPr>
        <p:spPr>
          <a:xfrm>
            <a:off x="8653577" y="2120001"/>
            <a:ext cx="1506552" cy="275590"/>
          </a:xfrm>
          <a:prstGeom prst="rect">
            <a:avLst/>
          </a:prstGeom>
          <a:noFill/>
        </p:spPr>
        <p:txBody>
          <a:bodyPr wrap="square" rtlCol="0">
            <a:spAutoFit/>
          </a:bodyPr>
          <a:p>
            <a:pPr algn="ctr"/>
            <a:r>
              <a:rPr lang="en-US" sz="1200" dirty="0">
                <a:solidFill>
                  <a:schemeClr val="tx1"/>
                </a:solidFill>
                <a:latin typeface="Inter Light" panose="02000403000000020004" charset="0"/>
                <a:cs typeface="Inter Light" panose="02000403000000020004" charset="0"/>
              </a:rPr>
              <a:t>AWS Lambd</a:t>
            </a:r>
            <a:r>
              <a:rPr lang="pt-PT" altLang="en-US" sz="1200" dirty="0">
                <a:solidFill>
                  <a:schemeClr val="tx1"/>
                </a:solidFill>
                <a:latin typeface="Inter Light" panose="02000403000000020004" charset="0"/>
                <a:cs typeface="Inter Light" panose="02000403000000020004" charset="0"/>
              </a:rPr>
              <a:t>a</a:t>
            </a:r>
            <a:endParaRPr lang="pt-PT" altLang="en-US" sz="1200" dirty="0">
              <a:solidFill>
                <a:schemeClr val="tx1"/>
              </a:solidFill>
              <a:latin typeface="Inter Light" panose="02000403000000020004" charset="0"/>
              <a:cs typeface="Inter Light" panose="02000403000000020004" charset="0"/>
            </a:endParaRPr>
          </a:p>
        </p:txBody>
      </p:sp>
      <p:pic>
        <p:nvPicPr>
          <p:cNvPr id="5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6443" y="13254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p:cNvPicPr>
            <a:picLocks noChangeAspect="1" noChangeArrowheads="1"/>
          </p:cNvPicPr>
          <p:nvPr/>
        </p:nvPicPr>
        <p:blipFill>
          <a:blip r:embed="rId2">
            <a:extLst>
              <a:ext uri="{96DAC541-7B7A-43D3-8B79-37D633B846F1}">
                <asvg:svgBlip xmlns:asvg="http://schemas.microsoft.com/office/drawing/2016/SVG/main" r:embed="rId3"/>
              </a:ext>
            </a:extLst>
          </a:blip>
          <a:srcRect/>
          <a:stretch>
            <a:fillRect/>
          </a:stretch>
        </p:blipFill>
        <p:spPr bwMode="auto">
          <a:xfrm>
            <a:off x="4587875" y="1374775"/>
            <a:ext cx="7620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1"/>
          <p:cNvSpPr txBox="1">
            <a:spLocks noChangeArrowheads="1"/>
          </p:cNvSpPr>
          <p:nvPr/>
        </p:nvSpPr>
        <p:spPr bwMode="auto">
          <a:xfrm>
            <a:off x="4438015" y="2121535"/>
            <a:ext cx="10483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a:solidFill>
                  <a:schemeClr val="tx1"/>
                </a:solidFill>
                <a:latin typeface="Inter Light" panose="02000403000000020004" charset="0"/>
                <a:ea typeface="Amazon Ember" panose="020B0603020204020204" pitchFamily="34" charset="0"/>
                <a:cs typeface="Inter Light" panose="02000403000000020004" charset="0"/>
              </a:rPr>
              <a:t>EventBridge</a:t>
            </a:r>
            <a:endParaRPr lang="en-US" altLang="en-US" sz="120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70659" name="Graphic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137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TextBox 17"/>
          <p:cNvSpPr txBox="1">
            <a:spLocks noChangeArrowheads="1"/>
          </p:cNvSpPr>
          <p:nvPr/>
        </p:nvSpPr>
        <p:spPr bwMode="auto">
          <a:xfrm>
            <a:off x="5253990" y="2105660"/>
            <a:ext cx="977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Kinesis</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53" name="Text Box 52"/>
          <p:cNvSpPr txBox="1"/>
          <p:nvPr/>
        </p:nvSpPr>
        <p:spPr>
          <a:xfrm>
            <a:off x="4057015" y="1377950"/>
            <a:ext cx="509270" cy="275590"/>
          </a:xfrm>
          <a:prstGeom prst="rect">
            <a:avLst/>
          </a:prstGeom>
          <a:noFill/>
        </p:spPr>
        <p:txBody>
          <a:bodyPr wrap="none" rtlCol="0">
            <a:spAutoFit/>
          </a:bodyPr>
          <a:p>
            <a:r>
              <a:rPr lang="pt-PT" altLang="en-US" sz="1200" b="1">
                <a:solidFill>
                  <a:schemeClr val="accent1"/>
                </a:solidFill>
              </a:rPr>
              <a:t>hub</a:t>
            </a:r>
            <a:endParaRPr lang="pt-PT" altLang="en-US" sz="1200" b="1">
              <a:solidFill>
                <a:schemeClr val="accent1"/>
              </a:solidFill>
            </a:endParaRPr>
          </a:p>
        </p:txBody>
      </p:sp>
      <p:sp>
        <p:nvSpPr>
          <p:cNvPr id="54" name="Text Box 53"/>
          <p:cNvSpPr txBox="1"/>
          <p:nvPr/>
        </p:nvSpPr>
        <p:spPr>
          <a:xfrm>
            <a:off x="6071235" y="1372870"/>
            <a:ext cx="786765" cy="275590"/>
          </a:xfrm>
          <a:prstGeom prst="rect">
            <a:avLst/>
          </a:prstGeom>
          <a:noFill/>
        </p:spPr>
        <p:txBody>
          <a:bodyPr wrap="none" rtlCol="0">
            <a:spAutoFit/>
          </a:bodyPr>
          <a:p>
            <a:r>
              <a:rPr lang="pt-PT" altLang="en-US" sz="1200" b="1">
                <a:solidFill>
                  <a:schemeClr val="accent1"/>
                </a:solidFill>
              </a:rPr>
              <a:t>stream</a:t>
            </a:r>
            <a:endParaRPr lang="pt-PT" altLang="en-US" sz="1200" b="1">
              <a:solidFill>
                <a:schemeClr val="accent1"/>
              </a:solidFill>
            </a:endParaRPr>
          </a:p>
        </p:txBody>
      </p:sp>
      <p:cxnSp>
        <p:nvCxnSpPr>
          <p:cNvPr id="55" name="Straight Arrow Connector 54"/>
          <p:cNvCxnSpPr/>
          <p:nvPr/>
        </p:nvCxnSpPr>
        <p:spPr>
          <a:xfrm>
            <a:off x="4968875" y="2090420"/>
            <a:ext cx="0" cy="2195830"/>
          </a:xfrm>
          <a:prstGeom prst="straightConnector1">
            <a:avLst/>
          </a:prstGeom>
          <a:ln w="25400">
            <a:solidFill>
              <a:srgbClr val="D34BD9"/>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3064" name="Graphic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878" y="42687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9" name="TextBox 9"/>
          <p:cNvSpPr txBox="1">
            <a:spLocks noChangeArrowheads="1"/>
          </p:cNvSpPr>
          <p:nvPr/>
        </p:nvSpPr>
        <p:spPr bwMode="auto">
          <a:xfrm>
            <a:off x="4396740" y="5032375"/>
            <a:ext cx="105600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Amazon S3</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sp>
        <p:nvSpPr>
          <p:cNvPr id="71692" name="TextBox 19"/>
          <p:cNvSpPr txBox="1">
            <a:spLocks noChangeArrowheads="1"/>
          </p:cNvSpPr>
          <p:nvPr/>
        </p:nvSpPr>
        <p:spPr bwMode="auto">
          <a:xfrm>
            <a:off x="5336540" y="5041265"/>
            <a:ext cx="11506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en-US" altLang="en-US" sz="1200" dirty="0">
                <a:solidFill>
                  <a:schemeClr val="tx1"/>
                </a:solidFill>
                <a:latin typeface="Inter Light" panose="02000403000000020004" charset="0"/>
                <a:ea typeface="Amazon Ember" panose="020B0603020204020204" pitchFamily="34" charset="0"/>
                <a:cs typeface="Inter Light" panose="02000403000000020004" charset="0"/>
              </a:rPr>
              <a:t>OpenSearch</a:t>
            </a:r>
            <a:endParaRPr lang="en-US" altLang="en-US" sz="1200" dirty="0">
              <a:solidFill>
                <a:schemeClr val="tx1"/>
              </a:solidFill>
              <a:latin typeface="Inter Light" panose="02000403000000020004" charset="0"/>
              <a:ea typeface="Amazon Ember" panose="020B0603020204020204" pitchFamily="34" charset="0"/>
              <a:cs typeface="Inter Light" panose="02000403000000020004" charset="0"/>
            </a:endParaRPr>
          </a:p>
        </p:txBody>
      </p:sp>
      <p:pic>
        <p:nvPicPr>
          <p:cNvPr id="56" name="Graphic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068" y="42627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a:stretch>
            <a:fillRect/>
          </a:stretch>
        </p:blipFill>
        <p:spPr>
          <a:xfrm>
            <a:off x="9743440" y="4058285"/>
            <a:ext cx="2038350" cy="2509520"/>
          </a:xfrm>
          <a:prstGeom prst="rect">
            <a:avLst/>
          </a:prstGeom>
        </p:spPr>
      </p:pic>
      <p:sp>
        <p:nvSpPr>
          <p:cNvPr id="2" name="Rectangles 1"/>
          <p:cNvSpPr/>
          <p:nvPr/>
        </p:nvSpPr>
        <p:spPr>
          <a:xfrm>
            <a:off x="440690" y="635000"/>
            <a:ext cx="1828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9395" y="-30480"/>
            <a:ext cx="10681335" cy="6900545"/>
          </a:xfrm>
          <a:prstGeom prst="rect">
            <a:avLst/>
          </a:prstGeom>
        </p:spPr>
      </p:pic>
      <p:sp>
        <p:nvSpPr>
          <p:cNvPr id="6" name="Rectangles 5"/>
          <p:cNvSpPr/>
          <p:nvPr/>
        </p:nvSpPr>
        <p:spPr>
          <a:xfrm>
            <a:off x="12065" y="-59055"/>
            <a:ext cx="4448810" cy="692848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154940" y="782320"/>
            <a:ext cx="4071620" cy="748665"/>
          </a:xfrm>
          <a:prstGeom prst="rect">
            <a:avLst/>
          </a:prstGeom>
        </p:spPr>
        <p:txBody>
          <a:bodyPr vert="horz" wrap="square" lIns="0" tIns="10583" rIns="0" bIns="0" rtlCol="0">
            <a:spAutoFit/>
          </a:bodyPr>
          <a:lstStyle/>
          <a:p>
            <a:pPr marL="12700" algn="ctr">
              <a:lnSpc>
                <a:spcPct val="100000"/>
              </a:lnSpc>
              <a:spcBef>
                <a:spcPts val="100"/>
              </a:spcBef>
            </a:pPr>
            <a:r>
              <a:rPr lang="pt-PT" altLang="en-US" sz="4800">
                <a:solidFill>
                  <a:schemeClr val="bg1"/>
                </a:solidFill>
                <a:latin typeface="Swiss921 BT" panose="020B0806030502050204" charset="0"/>
                <a:cs typeface="Swiss921 BT" panose="020B0806030502050204" charset="0"/>
                <a:sym typeface="+mn-ea"/>
              </a:rPr>
              <a:t>Use Case </a:t>
            </a:r>
            <a:endParaRPr lang="pt-PT" altLang="en-US" sz="4800" spc="170" dirty="0">
              <a:solidFill>
                <a:schemeClr val="bg1"/>
              </a:solidFill>
              <a:latin typeface="Swiss921 BT" panose="020B0806030502050204" charset="0"/>
              <a:cs typeface="Swiss921 BT" panose="020B0806030502050204" charset="0"/>
              <a:sym typeface="+mn-ea"/>
            </a:endParaRPr>
          </a:p>
        </p:txBody>
      </p:sp>
      <p:sp>
        <p:nvSpPr>
          <p:cNvPr id="10" name="Text Box 9"/>
          <p:cNvSpPr txBox="1"/>
          <p:nvPr/>
        </p:nvSpPr>
        <p:spPr>
          <a:xfrm>
            <a:off x="231775" y="2491105"/>
            <a:ext cx="3918585" cy="645160"/>
          </a:xfrm>
          <a:prstGeom prst="rect">
            <a:avLst/>
          </a:prstGeom>
          <a:noFill/>
        </p:spPr>
        <p:txBody>
          <a:bodyPr wrap="square" rtlCol="0" anchor="t">
            <a:spAutoFit/>
          </a:bodyPr>
          <a:p>
            <a:pPr algn="ctr"/>
            <a:r>
              <a:rPr lang="pt-PT" b="1">
                <a:solidFill>
                  <a:schemeClr val="bg1"/>
                </a:solidFill>
              </a:rPr>
              <a:t>CRUD - Register Items </a:t>
            </a:r>
            <a:endParaRPr lang="pt-PT" b="1">
              <a:solidFill>
                <a:schemeClr val="bg1"/>
              </a:solidFill>
            </a:endParaRPr>
          </a:p>
          <a:p>
            <a:pPr algn="ctr"/>
            <a:r>
              <a:rPr lang="pt-PT" b="1">
                <a:solidFill>
                  <a:schemeClr val="bg1"/>
                </a:solidFill>
              </a:rPr>
              <a:t>using  AWS Serverless</a:t>
            </a:r>
            <a:endParaRPr lang="pt-PT" b="1">
              <a:solidFill>
                <a:schemeClr val="bg1"/>
              </a:solidFill>
            </a:endParaRPr>
          </a:p>
        </p:txBody>
      </p:sp>
      <p:sp>
        <p:nvSpPr>
          <p:cNvPr id="5" name="Text Box 4"/>
          <p:cNvSpPr txBox="1"/>
          <p:nvPr/>
        </p:nvSpPr>
        <p:spPr>
          <a:xfrm>
            <a:off x="998538" y="3912870"/>
            <a:ext cx="2474595" cy="1014730"/>
          </a:xfrm>
          <a:prstGeom prst="rect">
            <a:avLst/>
          </a:prstGeom>
          <a:noFill/>
        </p:spPr>
        <p:txBody>
          <a:bodyPr wrap="none" rtlCol="0">
            <a:spAutoFit/>
          </a:bodyPr>
          <a:p>
            <a:pPr algn="ctr"/>
            <a:r>
              <a:rPr lang="en-US" sz="2000">
                <a:solidFill>
                  <a:schemeClr val="bg1"/>
                </a:solidFill>
                <a:sym typeface="+mn-ea"/>
              </a:rPr>
              <a:t>Don't worry </a:t>
            </a:r>
            <a:endParaRPr lang="en-US" sz="2000">
              <a:solidFill>
                <a:schemeClr val="bg1"/>
              </a:solidFill>
            </a:endParaRPr>
          </a:p>
          <a:p>
            <a:pPr algn="ctr"/>
            <a:r>
              <a:rPr lang="en-US" sz="2000">
                <a:solidFill>
                  <a:schemeClr val="bg1"/>
                </a:solidFill>
                <a:sym typeface="+mn-ea"/>
              </a:rPr>
              <a:t>about infrastructure</a:t>
            </a:r>
            <a:endParaRPr lang="en-US" sz="2000">
              <a:solidFill>
                <a:schemeClr val="bg1"/>
              </a:solidFill>
            </a:endParaRPr>
          </a:p>
          <a:p>
            <a:endParaRPr lang="en-US" sz="200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a:solidFill>
                  <a:schemeClr val="bg1"/>
                </a:solidFill>
              </a:rPr>
              <a:t>Saga Pattern For Orchestrate Distributed Transaction (AWS StepFunctions)</a:t>
            </a:r>
            <a:endParaRPr lang="pt-PT" sz="2000" b="1">
              <a:solidFill>
                <a:schemeClr val="bg1"/>
              </a:solidFill>
            </a:endParaRPr>
          </a:p>
        </p:txBody>
      </p:sp>
      <p:sp>
        <p:nvSpPr>
          <p:cNvPr id="49" name="Rectangle 48"/>
          <p:cNvSpPr/>
          <p:nvPr/>
        </p:nvSpPr>
        <p:spPr>
          <a:xfrm>
            <a:off x="1764665" y="902335"/>
            <a:ext cx="9927590" cy="581469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cxnSp>
        <p:nvCxnSpPr>
          <p:cNvPr id="22" name="Straight Arrow Connector 21"/>
          <p:cNvCxnSpPr/>
          <p:nvPr/>
        </p:nvCxnSpPr>
        <p:spPr>
          <a:xfrm>
            <a:off x="2454275" y="19672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7285" y="27235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1767682" y="901383"/>
            <a:ext cx="381000" cy="381000"/>
          </a:xfrm>
          <a:prstGeom prst="rect">
            <a:avLst/>
          </a:prstGeom>
        </p:spPr>
      </p:pic>
      <p:sp>
        <p:nvSpPr>
          <p:cNvPr id="20" name="Rectangle 39"/>
          <p:cNvSpPr/>
          <p:nvPr/>
        </p:nvSpPr>
        <p:spPr>
          <a:xfrm>
            <a:off x="330200" y="148018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370205" y="1481459"/>
            <a:ext cx="381000" cy="381000"/>
          </a:xfrm>
          <a:prstGeom prst="rect">
            <a:avLst/>
          </a:prstGeom>
        </p:spPr>
      </p:pic>
      <p:sp>
        <p:nvSpPr>
          <p:cNvPr id="21" name="Text Box 20"/>
          <p:cNvSpPr txBox="1"/>
          <p:nvPr/>
        </p:nvSpPr>
        <p:spPr>
          <a:xfrm>
            <a:off x="513715" y="189801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5"/>
          <a:srcRect/>
          <a:stretch>
            <a:fillRect/>
          </a:stretch>
        </p:blipFill>
        <p:spPr bwMode="auto">
          <a:xfrm>
            <a:off x="2273931" y="1577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2331720"/>
            <a:ext cx="112141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8" name="Straight Arrow Connector 7"/>
          <p:cNvCxnSpPr/>
          <p:nvPr/>
        </p:nvCxnSpPr>
        <p:spPr>
          <a:xfrm>
            <a:off x="1388110" y="19704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3125" name="Graphic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065" y="632587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2023110" y="6268085"/>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100584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3" name="Rectangle 53"/>
          <p:cNvSpPr/>
          <p:nvPr/>
        </p:nvSpPr>
        <p:spPr>
          <a:xfrm>
            <a:off x="3938905" y="1035050"/>
            <a:ext cx="7583170" cy="5484495"/>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pt-PT" altLang="en-US" sz="1200" dirty="0">
                <a:solidFill>
                  <a:srgbClr val="FF4F8B"/>
                </a:solidFill>
                <a:latin typeface="Inter Light" panose="02000403000000020004" charset="0"/>
                <a:cs typeface="Inter Light" panose="02000403000000020004" charset="0"/>
              </a:rPr>
              <a:t>Order Orchestrate</a:t>
            </a:r>
            <a:endParaRPr lang="pt-PT" altLang="en-US" sz="1200" dirty="0">
              <a:solidFill>
                <a:srgbClr val="FF4F8B"/>
              </a:solidFill>
              <a:latin typeface="Inter Light" panose="02000403000000020004" charset="0"/>
              <a:cs typeface="Inter Light" panose="02000403000000020004" charset="0"/>
            </a:endParaRPr>
          </a:p>
        </p:txBody>
      </p:sp>
      <p:pic>
        <p:nvPicPr>
          <p:cNvPr id="5" name="Graphic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747" y="1035050"/>
            <a:ext cx="381000" cy="381000"/>
          </a:xfrm>
          <a:prstGeom prst="rect">
            <a:avLst/>
          </a:prstGeom>
        </p:spPr>
      </p:pic>
      <p:sp>
        <p:nvSpPr>
          <p:cNvPr id="15" name="TextBox 17"/>
          <p:cNvSpPr txBox="1">
            <a:spLocks noChangeArrowheads="1"/>
          </p:cNvSpPr>
          <p:nvPr/>
        </p:nvSpPr>
        <p:spPr bwMode="auto">
          <a:xfrm>
            <a:off x="5335905" y="1945005"/>
            <a:ext cx="61023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6"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15106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4" name="TextBox 19"/>
          <p:cNvSpPr txBox="1">
            <a:spLocks noChangeArrowheads="1"/>
          </p:cNvSpPr>
          <p:nvPr/>
        </p:nvSpPr>
        <p:spPr bwMode="auto">
          <a:xfrm>
            <a:off x="6649720" y="1943100"/>
            <a:ext cx="8553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Table(Orders)</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0"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15113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5861050" y="17386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3141345" y="1710055"/>
            <a:ext cx="619125" cy="260350"/>
          </a:xfrm>
          <a:prstGeom prst="rect">
            <a:avLst/>
          </a:prstGeom>
          <a:noFill/>
        </p:spPr>
        <p:txBody>
          <a:bodyPr wrap="none" rtlCol="0" anchor="t">
            <a:spAutoFit/>
          </a:bodyPr>
          <a:p>
            <a:pPr algn="ctr">
              <a:buClrTx/>
              <a:buSzTx/>
              <a:buFontTx/>
            </a:pPr>
            <a:r>
              <a:rPr lang="pt-PT" sz="1100" dirty="0">
                <a:solidFill>
                  <a:schemeClr val="bg1"/>
                </a:solidFill>
                <a:latin typeface="Inter Light" panose="02000403000000020004" charset="0"/>
                <a:ea typeface="Amazon Ember" panose="020B0603020204020204" pitchFamily="34" charset="0"/>
                <a:cs typeface="Inter Light" panose="02000403000000020004" charset="0"/>
                <a:sym typeface="+mn-ea"/>
              </a:rPr>
              <a:t>/order </a:t>
            </a:r>
            <a:endParaRPr lang="pt-PT"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 name="Rectangle 53"/>
          <p:cNvSpPr/>
          <p:nvPr/>
        </p:nvSpPr>
        <p:spPr>
          <a:xfrm>
            <a:off x="5096510" y="13912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36" name="Diamond 35"/>
          <p:cNvSpPr/>
          <p:nvPr/>
        </p:nvSpPr>
        <p:spPr>
          <a:xfrm>
            <a:off x="4670425" y="26377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7"/>
          <p:cNvSpPr txBox="1">
            <a:spLocks noChangeArrowheads="1"/>
          </p:cNvSpPr>
          <p:nvPr/>
        </p:nvSpPr>
        <p:spPr bwMode="auto">
          <a:xfrm>
            <a:off x="3935730" y="258445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60" name="Freeform 59"/>
          <p:cNvSpPr/>
          <p:nvPr/>
        </p:nvSpPr>
        <p:spPr>
          <a:xfrm rot="5400000" flipH="1" flipV="1">
            <a:off x="4665345" y="1858645"/>
            <a:ext cx="866775" cy="63373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4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78060" y="246888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Arrow Connector 62"/>
          <p:cNvCxnSpPr/>
          <p:nvPr/>
        </p:nvCxnSpPr>
        <p:spPr>
          <a:xfrm>
            <a:off x="4947285" y="426021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17"/>
          <p:cNvSpPr txBox="1">
            <a:spLocks noChangeArrowheads="1"/>
          </p:cNvSpPr>
          <p:nvPr/>
        </p:nvSpPr>
        <p:spPr bwMode="auto">
          <a:xfrm>
            <a:off x="5257165" y="345059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 </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4"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10835" y="304736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9"/>
          <p:cNvSpPr txBox="1">
            <a:spLocks noChangeArrowheads="1"/>
          </p:cNvSpPr>
          <p:nvPr/>
        </p:nvSpPr>
        <p:spPr bwMode="auto">
          <a:xfrm>
            <a:off x="6569710" y="349313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6"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5935" y="30480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Straight Arrow Connector 76"/>
          <p:cNvCxnSpPr/>
          <p:nvPr/>
        </p:nvCxnSpPr>
        <p:spPr>
          <a:xfrm flipV="1">
            <a:off x="5861050" y="32753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53"/>
          <p:cNvSpPr/>
          <p:nvPr/>
        </p:nvSpPr>
        <p:spPr>
          <a:xfrm>
            <a:off x="5096510" y="292798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9" name="Diamond 78"/>
          <p:cNvSpPr/>
          <p:nvPr/>
        </p:nvSpPr>
        <p:spPr>
          <a:xfrm>
            <a:off x="4670425" y="417449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TextBox 17"/>
          <p:cNvSpPr txBox="1">
            <a:spLocks noChangeArrowheads="1"/>
          </p:cNvSpPr>
          <p:nvPr/>
        </p:nvSpPr>
        <p:spPr bwMode="auto">
          <a:xfrm>
            <a:off x="3935730" y="413766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81" name="Freeform 80"/>
          <p:cNvSpPr/>
          <p:nvPr/>
        </p:nvSpPr>
        <p:spPr>
          <a:xfrm rot="5400000" flipH="1" flipV="1">
            <a:off x="4696460" y="341503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82"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1390" y="40278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p:cNvSpPr/>
          <p:nvPr/>
        </p:nvSpPr>
        <p:spPr>
          <a:xfrm rot="10800000">
            <a:off x="4787900" y="283718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86" name="Text Box 85"/>
          <p:cNvSpPr txBox="1"/>
          <p:nvPr/>
        </p:nvSpPr>
        <p:spPr>
          <a:xfrm>
            <a:off x="7394575" y="378142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87" name="Text Box 86"/>
          <p:cNvSpPr txBox="1"/>
          <p:nvPr/>
        </p:nvSpPr>
        <p:spPr>
          <a:xfrm>
            <a:off x="7394575" y="223583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cxnSp>
        <p:nvCxnSpPr>
          <p:cNvPr id="89" name="Straight Arrow Connector 88"/>
          <p:cNvCxnSpPr/>
          <p:nvPr/>
        </p:nvCxnSpPr>
        <p:spPr>
          <a:xfrm>
            <a:off x="4942205" y="5807075"/>
            <a:ext cx="4892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TextBox 17"/>
          <p:cNvSpPr txBox="1">
            <a:spLocks noChangeArrowheads="1"/>
          </p:cNvSpPr>
          <p:nvPr/>
        </p:nvSpPr>
        <p:spPr bwMode="auto">
          <a:xfrm>
            <a:off x="5252085" y="4997450"/>
            <a:ext cx="7550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1"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5405755" y="45942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p:cNvSpPr txBox="1">
            <a:spLocks noChangeArrowheads="1"/>
          </p:cNvSpPr>
          <p:nvPr/>
        </p:nvSpPr>
        <p:spPr bwMode="auto">
          <a:xfrm>
            <a:off x="6564630" y="5039995"/>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Table(</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r>
              <a:rPr lang="pt-PT"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3" name="Graphic 29"/>
          <p:cNvPicPr>
            <a:picLocks noChangeAspect="1" noChangeArrowheads="1"/>
          </p:cNvPicPr>
          <p:nvPr/>
        </p:nvPicPr>
        <p:blipFill>
          <a:blip r:embed="rId11">
            <a:extLst>
              <a:ext uri="{96DAC541-7B7A-43D3-8B79-37D633B846F1}">
                <asvg:svgBlip xmlns:asvg="http://schemas.microsoft.com/office/drawing/2016/SVG/main" r:embed="rId12"/>
              </a:ext>
            </a:extLst>
          </a:blip>
          <a:srcRect/>
          <a:stretch>
            <a:fillRect/>
          </a:stretch>
        </p:blipFill>
        <p:spPr bwMode="auto">
          <a:xfrm>
            <a:off x="6810855" y="459486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V="1">
            <a:off x="5855970" y="482219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53"/>
          <p:cNvSpPr/>
          <p:nvPr/>
        </p:nvSpPr>
        <p:spPr>
          <a:xfrm>
            <a:off x="5091430" y="4474845"/>
            <a:ext cx="3088640" cy="1077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6" name="Diamond 95"/>
          <p:cNvSpPr/>
          <p:nvPr/>
        </p:nvSpPr>
        <p:spPr>
          <a:xfrm>
            <a:off x="4665345" y="5721350"/>
            <a:ext cx="238125" cy="174625"/>
          </a:xfrm>
          <a:prstGeom prst="diamond">
            <a:avLst/>
          </a:prstGeom>
          <a:noFill/>
          <a:ln>
            <a:solidFill>
              <a:srgbClr val="09B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Freeform 96"/>
          <p:cNvSpPr/>
          <p:nvPr/>
        </p:nvSpPr>
        <p:spPr>
          <a:xfrm rot="5400000" flipH="1" flipV="1">
            <a:off x="4691380" y="4961890"/>
            <a:ext cx="825500" cy="63627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98" name="Graphic 13"/>
          <p:cNvPicPr>
            <a:picLocks noChangeAspect="1" noChangeArrowheads="1"/>
          </p:cNvPicPr>
          <p:nvPr/>
        </p:nvPicPr>
        <p:blipFill>
          <a:blip r:embed="rId9">
            <a:extLst>
              <a:ext uri="{96DAC541-7B7A-43D3-8B79-37D633B846F1}">
                <asvg:svgBlip xmlns:asvg="http://schemas.microsoft.com/office/drawing/2016/SVG/main" r:embed="rId10"/>
              </a:ext>
            </a:extLst>
          </a:blip>
          <a:srcRect/>
          <a:stretch>
            <a:fillRect/>
          </a:stretch>
        </p:blipFill>
        <p:spPr bwMode="auto">
          <a:xfrm>
            <a:off x="9859645" y="558355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98"/>
          <p:cNvSpPr txBox="1"/>
          <p:nvPr/>
        </p:nvSpPr>
        <p:spPr>
          <a:xfrm>
            <a:off x="7389495" y="5328285"/>
            <a:ext cx="790575" cy="213995"/>
          </a:xfrm>
          <a:prstGeom prst="rect">
            <a:avLst/>
          </a:prstGeom>
          <a:noFill/>
        </p:spPr>
        <p:txBody>
          <a:bodyPr wrap="none" rtlCol="0" anchor="t">
            <a:spAutoFit/>
          </a:bodyPr>
          <a:p>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Microservice</a:t>
            </a:r>
            <a:endParaRPr lang="en-US" sz="800"/>
          </a:p>
        </p:txBody>
      </p:sp>
      <p:sp>
        <p:nvSpPr>
          <p:cNvPr id="100" name="TextBox 17"/>
          <p:cNvSpPr txBox="1">
            <a:spLocks noChangeArrowheads="1"/>
          </p:cNvSpPr>
          <p:nvPr/>
        </p:nvSpPr>
        <p:spPr bwMode="auto">
          <a:xfrm>
            <a:off x="3930650" y="5684520"/>
            <a:ext cx="80454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rPr>
              <a:t>Is Success</a:t>
            </a:r>
            <a:endParaRPr lang="pt-PT" sz="900" dirty="0">
              <a:solidFill>
                <a:srgbClr val="00B050"/>
              </a:solidFill>
              <a:latin typeface="Inter Light" panose="02000403000000020004" charset="0"/>
              <a:ea typeface="Amazon Ember" panose="020B0603020204020204" pitchFamily="34" charset="0"/>
              <a:cs typeface="Inter Light" panose="02000403000000020004" charset="0"/>
              <a:sym typeface="+mn-ea"/>
            </a:endParaRPr>
          </a:p>
        </p:txBody>
      </p:sp>
      <p:sp>
        <p:nvSpPr>
          <p:cNvPr id="101" name="Freeform 100"/>
          <p:cNvSpPr/>
          <p:nvPr/>
        </p:nvSpPr>
        <p:spPr>
          <a:xfrm rot="10800000">
            <a:off x="4789805" y="4366260"/>
            <a:ext cx="636905" cy="4248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2" name="Freeform 101"/>
          <p:cNvSpPr/>
          <p:nvPr/>
        </p:nvSpPr>
        <p:spPr>
          <a:xfrm rot="10800000">
            <a:off x="4782185" y="5950585"/>
            <a:ext cx="636905" cy="3175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03" name="Rounded Rectangle 102"/>
          <p:cNvSpPr/>
          <p:nvPr/>
        </p:nvSpPr>
        <p:spPr>
          <a:xfrm>
            <a:off x="5448935" y="6093460"/>
            <a:ext cx="1313815" cy="338455"/>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TextBox 17"/>
          <p:cNvSpPr txBox="1">
            <a:spLocks noChangeArrowheads="1"/>
          </p:cNvSpPr>
          <p:nvPr/>
        </p:nvSpPr>
        <p:spPr bwMode="auto">
          <a:xfrm>
            <a:off x="5722620" y="6148070"/>
            <a:ext cx="80454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rPr>
              <a:t>Success</a:t>
            </a:r>
            <a:endParaRPr lang="pt-PT" sz="10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sp>
        <p:nvSpPr>
          <p:cNvPr id="106" name="Rounded Rectangle 105"/>
          <p:cNvSpPr/>
          <p:nvPr/>
        </p:nvSpPr>
        <p:spPr>
          <a:xfrm>
            <a:off x="9405620" y="1460500"/>
            <a:ext cx="1313815" cy="338455"/>
          </a:xfrm>
          <a:prstGeom prst="roundRect">
            <a:avLst/>
          </a:prstGeom>
          <a:solidFill>
            <a:srgbClr val="AE021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7" name="TextBox 17"/>
          <p:cNvSpPr txBox="1">
            <a:spLocks noChangeArrowheads="1"/>
          </p:cNvSpPr>
          <p:nvPr/>
        </p:nvSpPr>
        <p:spPr bwMode="auto">
          <a:xfrm>
            <a:off x="9679305" y="1483360"/>
            <a:ext cx="80454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rPr>
              <a:t>Fail</a:t>
            </a:r>
            <a:endParaRPr lang="pt-PT" sz="1200" b="1" dirty="0">
              <a:solidFill>
                <a:schemeClr val="bg1"/>
              </a:solidFill>
              <a:latin typeface="Inter Light" panose="02000403000000020004" charset="0"/>
              <a:ea typeface="Amazon Ember" panose="020B0603020204020204" pitchFamily="34" charset="0"/>
              <a:cs typeface="Inter Light" panose="02000403000000020004" charset="0"/>
              <a:sym typeface="+mn-ea"/>
            </a:endParaRPr>
          </a:p>
        </p:txBody>
      </p:sp>
      <p:cxnSp>
        <p:nvCxnSpPr>
          <p:cNvPr id="108" name="Straight Arrow Connector 107"/>
          <p:cNvCxnSpPr>
            <a:endCxn id="82" idx="2"/>
          </p:cNvCxnSpPr>
          <p:nvPr/>
        </p:nvCxnSpPr>
        <p:spPr>
          <a:xfrm flipH="1" flipV="1">
            <a:off x="10079990" y="4485005"/>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081895" y="2924810"/>
            <a:ext cx="1905" cy="10896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079990" y="1862455"/>
            <a:ext cx="0" cy="5873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1" name="TextBox 17"/>
          <p:cNvSpPr txBox="1">
            <a:spLocks noChangeArrowheads="1"/>
          </p:cNvSpPr>
          <p:nvPr/>
        </p:nvSpPr>
        <p:spPr bwMode="auto">
          <a:xfrm>
            <a:off x="9137015" y="25133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2" name="TextBox 17"/>
          <p:cNvSpPr txBox="1">
            <a:spLocks noChangeArrowheads="1"/>
          </p:cNvSpPr>
          <p:nvPr/>
        </p:nvSpPr>
        <p:spPr bwMode="auto">
          <a:xfrm>
            <a:off x="9149715" y="406908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3" name="TextBox 17"/>
          <p:cNvSpPr txBox="1">
            <a:spLocks noChangeArrowheads="1"/>
          </p:cNvSpPr>
          <p:nvPr/>
        </p:nvSpPr>
        <p:spPr bwMode="auto">
          <a:xfrm>
            <a:off x="9156065" y="5612130"/>
            <a:ext cx="41592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rPr>
              <a:t>Fail</a:t>
            </a:r>
            <a:endParaRPr lang="pt-PT" sz="800" b="1" dirty="0">
              <a:solidFill>
                <a:srgbClr val="FF0000"/>
              </a:solidFill>
              <a:latin typeface="Inter Light" panose="02000403000000020004" charset="0"/>
              <a:ea typeface="Amazon Ember" panose="020B0603020204020204" pitchFamily="34" charset="0"/>
              <a:cs typeface="Inter Light" panose="02000403000000020004" charset="0"/>
              <a:sym typeface="+mn-ea"/>
            </a:endParaRPr>
          </a:p>
        </p:txBody>
      </p:sp>
      <p:sp>
        <p:nvSpPr>
          <p:cNvPr id="114" name="TextBox 19"/>
          <p:cNvSpPr txBox="1">
            <a:spLocks noChangeArrowheads="1"/>
          </p:cNvSpPr>
          <p:nvPr/>
        </p:nvSpPr>
        <p:spPr bwMode="auto">
          <a:xfrm>
            <a:off x="10274300" y="571500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Payment</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9"/>
          <p:cNvSpPr txBox="1">
            <a:spLocks noChangeArrowheads="1"/>
          </p:cNvSpPr>
          <p:nvPr/>
        </p:nvSpPr>
        <p:spPr bwMode="auto">
          <a:xfrm>
            <a:off x="10279380" y="417322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Revert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Inventory</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9"/>
          <p:cNvSpPr txBox="1">
            <a:spLocks noChangeArrowheads="1"/>
          </p:cNvSpPr>
          <p:nvPr/>
        </p:nvSpPr>
        <p:spPr bwMode="auto">
          <a:xfrm>
            <a:off x="10293985" y="2592070"/>
            <a:ext cx="100774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l" eaLnBrk="1" hangingPunct="1"/>
            <a:r>
              <a:rPr lang="pt-PT" sz="800" dirty="0">
                <a:solidFill>
                  <a:schemeClr val="bg1"/>
                </a:solidFill>
                <a:latin typeface="Inter Light" panose="02000403000000020004" charset="0"/>
                <a:ea typeface="Amazon Ember" panose="020B0603020204020204" pitchFamily="34" charset="0"/>
                <a:cs typeface="Inter Light" panose="02000403000000020004" charset="0"/>
              </a:rPr>
              <a:t>Remove </a:t>
            </a:r>
            <a:r>
              <a:rPr lang="pt-PT" sz="800" dirty="0">
                <a:solidFill>
                  <a:schemeClr val="bg1"/>
                </a:solidFill>
                <a:latin typeface="Inter Light" panose="02000403000000020004" charset="0"/>
                <a:ea typeface="Amazon Ember" panose="020B0603020204020204" pitchFamily="34" charset="0"/>
                <a:cs typeface="Inter Light" panose="02000403000000020004" charset="0"/>
                <a:sym typeface="+mn-ea"/>
              </a:rPr>
              <a:t>Order</a:t>
            </a:r>
            <a:endParaRPr lang="pt-PT"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13" name="Title 1"/>
          <p:cNvSpPr>
            <a:spLocks noGrp="1"/>
          </p:cNvSpPr>
          <p:nvPr/>
        </p:nvSpPr>
        <p:spPr>
          <a:xfrm>
            <a:off x="342900" y="260350"/>
            <a:ext cx="1100518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Circuit Breaker and </a:t>
            </a:r>
            <a:r>
              <a:rPr lang="pt-PT" sz="2000" b="1">
                <a:solidFill>
                  <a:schemeClr val="bg1"/>
                </a:solidFill>
              </a:rPr>
              <a:t>M</a:t>
            </a:r>
            <a:r>
              <a:rPr sz="2000" b="1">
                <a:solidFill>
                  <a:schemeClr val="bg1"/>
                </a:solidFill>
              </a:rPr>
              <a:t>any </a:t>
            </a:r>
            <a:r>
              <a:rPr lang="pt-PT" sz="2000" b="1">
                <a:solidFill>
                  <a:schemeClr val="bg1"/>
                </a:solidFill>
              </a:rPr>
              <a:t>M</a:t>
            </a:r>
            <a:r>
              <a:rPr sz="2000" b="1">
                <a:solidFill>
                  <a:schemeClr val="bg1"/>
                </a:solidFill>
              </a:rPr>
              <a:t>ore by Jeremy Daly</a:t>
            </a:r>
            <a:endParaRPr sz="2000" b="1">
              <a:solidFill>
                <a:schemeClr val="bg1"/>
              </a:solidFill>
            </a:endParaRPr>
          </a:p>
        </p:txBody>
      </p:sp>
      <p:pic>
        <p:nvPicPr>
          <p:cNvPr id="2" name="Picture 1"/>
          <p:cNvPicPr>
            <a:picLocks noChangeAspect="1"/>
          </p:cNvPicPr>
          <p:nvPr/>
        </p:nvPicPr>
        <p:blipFill>
          <a:blip r:embed="rId1"/>
          <a:stretch>
            <a:fillRect/>
          </a:stretch>
        </p:blipFill>
        <p:spPr>
          <a:xfrm>
            <a:off x="10260330" y="5028565"/>
            <a:ext cx="1664970" cy="1649730"/>
          </a:xfrm>
          <a:prstGeom prst="rect">
            <a:avLst/>
          </a:prstGeom>
        </p:spPr>
      </p:pic>
      <p:cxnSp>
        <p:nvCxnSpPr>
          <p:cNvPr id="18" name="Straight Arrow Connector 17"/>
          <p:cNvCxnSpPr/>
          <p:nvPr/>
        </p:nvCxnSpPr>
        <p:spPr>
          <a:xfrm>
            <a:off x="643890" y="359664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Rectangle 48"/>
          <p:cNvSpPr/>
          <p:nvPr/>
        </p:nvSpPr>
        <p:spPr>
          <a:xfrm>
            <a:off x="1482090" y="919480"/>
            <a:ext cx="7686040" cy="41090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Arial" panose="02080604020202020204" pitchFamily="34" charset="0"/>
              <a:cs typeface="Arial" panose="02080604020202020204" pitchFamily="34" charset="0"/>
            </a:endParaRPr>
          </a:p>
        </p:txBody>
      </p:sp>
      <p:sp>
        <p:nvSpPr>
          <p:cNvPr id="30" name="Text Box 29"/>
          <p:cNvSpPr txBox="1"/>
          <p:nvPr/>
        </p:nvSpPr>
        <p:spPr>
          <a:xfrm>
            <a:off x="1859915" y="989330"/>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pic>
        <p:nvPicPr>
          <p:cNvPr id="32" name="Graphic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38" y="29364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481932" y="915988"/>
            <a:ext cx="381000" cy="381000"/>
          </a:xfrm>
          <a:prstGeom prst="rect">
            <a:avLst/>
          </a:prstGeom>
        </p:spPr>
      </p:pic>
      <p:pic>
        <p:nvPicPr>
          <p:cNvPr id="6" name="Graphic 22"/>
          <p:cNvPicPr>
            <a:picLocks noChangeAspect="1" noChangeArrowheads="1"/>
          </p:cNvPicPr>
          <p:nvPr/>
        </p:nvPicPr>
        <p:blipFill>
          <a:blip r:embed="rId5"/>
          <a:srcRect/>
          <a:stretch>
            <a:fillRect/>
          </a:stretch>
        </p:blipFill>
        <p:spPr bwMode="auto">
          <a:xfrm>
            <a:off x="230822" y="3081082"/>
            <a:ext cx="469900" cy="46990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11" name="TextBox 34"/>
          <p:cNvSpPr txBox="1"/>
          <p:nvPr/>
        </p:nvSpPr>
        <p:spPr>
          <a:xfrm>
            <a:off x="3762172" y="3867521"/>
            <a:ext cx="1506552" cy="275590"/>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altLang="en-US" sz="1200" dirty="0">
              <a:solidFill>
                <a:schemeClr val="bg1"/>
              </a:solidFill>
              <a:latin typeface="Inter Light" panose="02000403000000020004" charset="0"/>
              <a:cs typeface="Inter Light" panose="02000403000000020004" charset="0"/>
            </a:endParaRPr>
          </a:p>
        </p:txBody>
      </p:sp>
      <p:cxnSp>
        <p:nvCxnSpPr>
          <p:cNvPr id="16" name="Straight Arrow Connector 15"/>
          <p:cNvCxnSpPr/>
          <p:nvPr/>
        </p:nvCxnSpPr>
        <p:spPr>
          <a:xfrm flipV="1">
            <a:off x="3035935" y="3590290"/>
            <a:ext cx="1054735"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Graphic 17"/>
          <p:cNvPicPr>
            <a:picLocks noChangeAspect="1" noChangeArrowheads="1"/>
          </p:cNvPicPr>
          <p:nvPr/>
        </p:nvPicPr>
        <p:blipFill>
          <a:blip r:embed="rId6"/>
          <a:srcRect/>
          <a:stretch>
            <a:fillRect/>
          </a:stretch>
        </p:blipFill>
        <p:spPr bwMode="auto">
          <a:xfrm>
            <a:off x="2273931" y="29311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p:cNvSpPr txBox="1">
            <a:spLocks noChangeArrowheads="1"/>
          </p:cNvSpPr>
          <p:nvPr/>
        </p:nvSpPr>
        <p:spPr bwMode="auto">
          <a:xfrm>
            <a:off x="1788795" y="3743325"/>
            <a:ext cx="16808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API </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 name="TextBox 39"/>
          <p:cNvSpPr txBox="1">
            <a:spLocks noChangeArrowheads="1"/>
          </p:cNvSpPr>
          <p:nvPr/>
        </p:nvSpPr>
        <p:spPr bwMode="auto">
          <a:xfrm>
            <a:off x="184785" y="3607435"/>
            <a:ext cx="60198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cs typeface="Inter Light" panose="02000403000000020004" charset="0"/>
              </a:rPr>
              <a:t>User</a:t>
            </a:r>
            <a:endParaRPr lang="en-US" altLang="en-US" sz="1100" dirty="0">
              <a:solidFill>
                <a:schemeClr val="bg1"/>
              </a:solidFill>
              <a:latin typeface="Inter Light" panose="02000403000000020004" charset="0"/>
              <a:cs typeface="Inter Light" panose="02000403000000020004" charset="0"/>
            </a:endParaRPr>
          </a:p>
        </p:txBody>
      </p:sp>
      <p:pic>
        <p:nvPicPr>
          <p:cNvPr id="19" name="Graphic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4286" y="15535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6182360" y="2317115"/>
            <a:ext cx="92583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a:solidFill>
                  <a:schemeClr val="bg1"/>
                </a:solidFill>
                <a:latin typeface="Inter Light" panose="02000403000000020004" charset="0"/>
                <a:ea typeface="Amazon Ember" panose="020B0603020204020204" pitchFamily="34" charset="0"/>
                <a:cs typeface="Inter Light" panose="02000403000000020004" charset="0"/>
              </a:rPr>
              <a:t>ElastiCache</a:t>
            </a:r>
            <a:endParaRPr lang="en-US" altLang="en-US" sz="100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5" name="Rounded Rectangle 14"/>
          <p:cNvSpPr/>
          <p:nvPr/>
        </p:nvSpPr>
        <p:spPr>
          <a:xfrm>
            <a:off x="9518015" y="3200400"/>
            <a:ext cx="1753870" cy="338455"/>
          </a:xfrm>
          <a:prstGeom prst="roundRect">
            <a:avLst/>
          </a:prstGeom>
          <a:solidFill>
            <a:srgbClr val="D34BD9"/>
          </a:solidFill>
          <a:ln w="25400">
            <a:solidFill>
              <a:srgbClr val="2AA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9665335" y="3241675"/>
            <a:ext cx="1482090" cy="275590"/>
          </a:xfrm>
          <a:prstGeom prst="rect">
            <a:avLst/>
          </a:prstGeom>
          <a:noFill/>
        </p:spPr>
        <p:txBody>
          <a:bodyPr wrap="none" rtlCol="0">
            <a:spAutoFit/>
          </a:bodyPr>
          <a:p>
            <a:r>
              <a:rPr lang="pt-PT" altLang="en-US" sz="1200" b="1">
                <a:solidFill>
                  <a:schemeClr val="bg1"/>
                </a:solidFill>
              </a:rPr>
              <a:t>Third Party API</a:t>
            </a:r>
            <a:endParaRPr lang="pt-PT" altLang="en-US" sz="1200" b="1">
              <a:solidFill>
                <a:schemeClr val="bg1"/>
              </a:solidFill>
            </a:endParaRPr>
          </a:p>
        </p:txBody>
      </p:sp>
      <p:cxnSp>
        <p:nvCxnSpPr>
          <p:cNvPr id="17" name="Straight Arrow Connector 16"/>
          <p:cNvCxnSpPr/>
          <p:nvPr/>
        </p:nvCxnSpPr>
        <p:spPr>
          <a:xfrm flipV="1">
            <a:off x="4920615" y="3364230"/>
            <a:ext cx="1054735" cy="0"/>
          </a:xfrm>
          <a:prstGeom prst="straightConnector1">
            <a:avLst/>
          </a:prstGeom>
          <a:ln w="25400">
            <a:solidFill>
              <a:srgbClr val="FF0000"/>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042285" y="3190875"/>
            <a:ext cx="10744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017260" y="2933065"/>
            <a:ext cx="1341120" cy="872490"/>
            <a:chOff x="10256" y="4996"/>
            <a:chExt cx="2112" cy="1374"/>
          </a:xfrm>
        </p:grpSpPr>
        <p:sp>
          <p:nvSpPr>
            <p:cNvPr id="40" name="Diamond 39"/>
            <p:cNvSpPr/>
            <p:nvPr/>
          </p:nvSpPr>
          <p:spPr>
            <a:xfrm>
              <a:off x="10256" y="4996"/>
              <a:ext cx="2112" cy="1374"/>
            </a:xfrm>
            <a:prstGeom prst="diamond">
              <a:avLst/>
            </a:prstGeom>
            <a:solidFill>
              <a:schemeClr val="accent1">
                <a:alpha val="0"/>
              </a:scheme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10672" y="5398"/>
              <a:ext cx="1159" cy="434"/>
            </a:xfrm>
            <a:prstGeom prst="rect">
              <a:avLst/>
            </a:prstGeom>
            <a:noFill/>
          </p:spPr>
          <p:txBody>
            <a:bodyPr wrap="none" rtlCol="0">
              <a:spAutoFit/>
            </a:bodyPr>
            <a:p>
              <a:r>
                <a:rPr lang="pt-PT" altLang="en-US" sz="1000" b="1">
                  <a:solidFill>
                    <a:schemeClr val="bg1"/>
                  </a:solidFill>
                </a:rPr>
                <a:t>Status</a:t>
              </a:r>
              <a:r>
                <a:rPr lang="pt-PT" altLang="en-US" sz="1200" b="1">
                  <a:solidFill>
                    <a:schemeClr val="bg1"/>
                  </a:solidFill>
                </a:rPr>
                <a:t>?</a:t>
              </a:r>
              <a:endParaRPr lang="pt-PT" altLang="en-US" sz="1200" b="1">
                <a:solidFill>
                  <a:schemeClr val="bg1"/>
                </a:solidFill>
              </a:endParaRPr>
            </a:p>
          </p:txBody>
        </p:sp>
      </p:grpSp>
      <p:cxnSp>
        <p:nvCxnSpPr>
          <p:cNvPr id="57" name="Straight Arrow Connector 56"/>
          <p:cNvCxnSpPr>
            <a:stCxn id="15" idx="1"/>
          </p:cNvCxnSpPr>
          <p:nvPr/>
        </p:nvCxnSpPr>
        <p:spPr>
          <a:xfrm flipH="1" flipV="1">
            <a:off x="7390765" y="3369310"/>
            <a:ext cx="2127250" cy="635"/>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8" name="Text Box 57"/>
          <p:cNvSpPr txBox="1"/>
          <p:nvPr/>
        </p:nvSpPr>
        <p:spPr>
          <a:xfrm>
            <a:off x="7973060" y="3102610"/>
            <a:ext cx="551180" cy="245110"/>
          </a:xfrm>
          <a:prstGeom prst="rect">
            <a:avLst/>
          </a:prstGeom>
          <a:noFill/>
        </p:spPr>
        <p:txBody>
          <a:bodyPr wrap="none" rtlCol="0">
            <a:spAutoFit/>
          </a:bodyPr>
          <a:p>
            <a:r>
              <a:rPr lang="pt-PT" altLang="en-US" sz="1000" b="1">
                <a:solidFill>
                  <a:schemeClr val="bg1"/>
                </a:solidFill>
              </a:rPr>
              <a:t>close</a:t>
            </a:r>
            <a:endParaRPr lang="pt-PT" altLang="en-US" sz="1000" b="1">
              <a:solidFill>
                <a:schemeClr val="bg1"/>
              </a:solidFill>
            </a:endParaRPr>
          </a:p>
        </p:txBody>
      </p:sp>
      <p:sp>
        <p:nvSpPr>
          <p:cNvPr id="59" name="Text Box 58"/>
          <p:cNvSpPr txBox="1"/>
          <p:nvPr/>
        </p:nvSpPr>
        <p:spPr>
          <a:xfrm>
            <a:off x="5139055" y="3122930"/>
            <a:ext cx="537210" cy="245110"/>
          </a:xfrm>
          <a:prstGeom prst="rect">
            <a:avLst/>
          </a:prstGeom>
          <a:noFill/>
        </p:spPr>
        <p:txBody>
          <a:bodyPr wrap="none" rtlCol="0">
            <a:spAutoFit/>
          </a:bodyPr>
          <a:p>
            <a:r>
              <a:rPr lang="pt-PT" altLang="en-US" sz="1000" b="1">
                <a:solidFill>
                  <a:schemeClr val="bg1"/>
                </a:solidFill>
              </a:rPr>
              <a:t>open</a:t>
            </a:r>
            <a:endParaRPr lang="pt-PT" altLang="en-US" sz="1000" b="1">
              <a:solidFill>
                <a:schemeClr val="bg1"/>
              </a:solidFill>
            </a:endParaRPr>
          </a:p>
        </p:txBody>
      </p:sp>
      <p:sp>
        <p:nvSpPr>
          <p:cNvPr id="61" name="Freeform 60"/>
          <p:cNvSpPr/>
          <p:nvPr/>
        </p:nvSpPr>
        <p:spPr>
          <a:xfrm flipH="1">
            <a:off x="4485005" y="2046605"/>
            <a:ext cx="1866900" cy="79756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chemeClr val="bg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62" name="Straight Arrow Connector 61"/>
          <p:cNvCxnSpPr/>
          <p:nvPr/>
        </p:nvCxnSpPr>
        <p:spPr>
          <a:xfrm flipH="1" flipV="1">
            <a:off x="6692900" y="2288540"/>
            <a:ext cx="0" cy="615950"/>
          </a:xfrm>
          <a:prstGeom prst="straightConnector1">
            <a:avLst/>
          </a:prstGeom>
          <a:ln w="25400">
            <a:solidFill>
              <a:schemeClr val="bg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471670" y="3743325"/>
            <a:ext cx="2219960" cy="471170"/>
            <a:chOff x="7042" y="5895"/>
            <a:chExt cx="3496" cy="742"/>
          </a:xfrm>
        </p:grpSpPr>
        <p:sp>
          <p:nvSpPr>
            <p:cNvPr id="65" name="Freeform 64"/>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2225">
              <a:solidFill>
                <a:srgbClr val="FF0000"/>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p:cNvCxnSpPr/>
            <p:nvPr/>
          </p:nvCxnSpPr>
          <p:spPr>
            <a:xfrm flipV="1">
              <a:off x="10533" y="6017"/>
              <a:ext cx="0" cy="621"/>
            </a:xfrm>
            <a:prstGeom prst="straightConnector1">
              <a:avLst/>
            </a:prstGeom>
            <a:ln w="22225">
              <a:solidFill>
                <a:srgbClr val="FF0000"/>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07205" y="3517695"/>
            <a:ext cx="5655310" cy="1066899"/>
            <a:chOff x="7042" y="5722"/>
            <a:chExt cx="3496" cy="916"/>
          </a:xfrm>
        </p:grpSpPr>
        <p:sp>
          <p:nvSpPr>
            <p:cNvPr id="69" name="Freeform 68"/>
            <p:cNvSpPr/>
            <p:nvPr/>
          </p:nvSpPr>
          <p:spPr>
            <a:xfrm rot="16200000" flipH="1">
              <a:off x="8421" y="4516"/>
              <a:ext cx="738" cy="3496"/>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0" name="Straight Arrow Connector 69"/>
            <p:cNvCxnSpPr/>
            <p:nvPr/>
          </p:nvCxnSpPr>
          <p:spPr>
            <a:xfrm flipV="1">
              <a:off x="10533" y="5722"/>
              <a:ext cx="5" cy="916"/>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V="1">
            <a:off x="6724650" y="3805555"/>
            <a:ext cx="0" cy="412750"/>
          </a:xfrm>
          <a:prstGeom prst="straightConnector1">
            <a:avLst/>
          </a:prstGeom>
          <a:ln w="19050">
            <a:solidFill>
              <a:srgbClr val="D34BD9"/>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rot="16200000" flipH="1" flipV="1">
            <a:off x="7886065" y="2371090"/>
            <a:ext cx="679450" cy="301307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D34BD9"/>
            </a:solidFill>
            <a:prstDash val="sys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75" name="Text Box 74"/>
          <p:cNvSpPr txBox="1"/>
          <p:nvPr/>
        </p:nvSpPr>
        <p:spPr>
          <a:xfrm>
            <a:off x="5313045" y="3973195"/>
            <a:ext cx="1200785" cy="245110"/>
          </a:xfrm>
          <a:prstGeom prst="rect">
            <a:avLst/>
          </a:prstGeom>
          <a:noFill/>
        </p:spPr>
        <p:txBody>
          <a:bodyPr wrap="none" rtlCol="0">
            <a:spAutoFit/>
          </a:bodyPr>
          <a:p>
            <a:r>
              <a:rPr lang="pt-PT" altLang="en-US" sz="1000" b="1">
                <a:solidFill>
                  <a:schemeClr val="bg1"/>
                </a:solidFill>
              </a:rPr>
              <a:t>half open(fail)</a:t>
            </a:r>
            <a:endParaRPr lang="pt-PT" altLang="en-US" sz="1000" b="1">
              <a:solidFill>
                <a:schemeClr val="bg1"/>
              </a:solidFill>
            </a:endParaRPr>
          </a:p>
        </p:txBody>
      </p:sp>
      <p:sp>
        <p:nvSpPr>
          <p:cNvPr id="76" name="Text Box 75"/>
          <p:cNvSpPr txBox="1"/>
          <p:nvPr/>
        </p:nvSpPr>
        <p:spPr>
          <a:xfrm>
            <a:off x="7548245" y="3973195"/>
            <a:ext cx="1178560" cy="245110"/>
          </a:xfrm>
          <a:prstGeom prst="rect">
            <a:avLst/>
          </a:prstGeom>
          <a:noFill/>
        </p:spPr>
        <p:txBody>
          <a:bodyPr wrap="none" rtlCol="0">
            <a:spAutoFit/>
          </a:bodyPr>
          <a:p>
            <a:r>
              <a:rPr lang="pt-PT" altLang="en-US" sz="1000" b="1">
                <a:solidFill>
                  <a:schemeClr val="bg1"/>
                </a:solidFill>
              </a:rPr>
              <a:t>half open(try)</a:t>
            </a:r>
            <a:endParaRPr lang="pt-PT" altLang="en-US" sz="1000" b="1">
              <a:solidFill>
                <a:schemeClr val="bg1"/>
              </a:solidFill>
            </a:endParaRPr>
          </a:p>
        </p:txBody>
      </p:sp>
      <p:sp>
        <p:nvSpPr>
          <p:cNvPr id="77" name="Freeform 76"/>
          <p:cNvSpPr/>
          <p:nvPr/>
        </p:nvSpPr>
        <p:spPr>
          <a:xfrm rot="5400000" flipH="1" flipV="1">
            <a:off x="6490970" y="-940435"/>
            <a:ext cx="1686560" cy="60534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0000"/>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cxnSp>
        <p:nvCxnSpPr>
          <p:cNvPr id="79" name="Straight Arrow Connector 78"/>
          <p:cNvCxnSpPr/>
          <p:nvPr/>
        </p:nvCxnSpPr>
        <p:spPr>
          <a:xfrm flipV="1">
            <a:off x="10363200" y="1239520"/>
            <a:ext cx="0" cy="1978025"/>
          </a:xfrm>
          <a:prstGeom prst="straightConnector1">
            <a:avLst/>
          </a:prstGeom>
          <a:ln w="254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Text Box 79"/>
          <p:cNvSpPr txBox="1"/>
          <p:nvPr/>
        </p:nvSpPr>
        <p:spPr>
          <a:xfrm>
            <a:off x="7017385" y="1019810"/>
            <a:ext cx="1924685" cy="245110"/>
          </a:xfrm>
          <a:prstGeom prst="rect">
            <a:avLst/>
          </a:prstGeom>
          <a:noFill/>
        </p:spPr>
        <p:txBody>
          <a:bodyPr wrap="none" rtlCol="0">
            <a:spAutoFit/>
          </a:bodyPr>
          <a:p>
            <a:r>
              <a:rPr lang="pt-PT" altLang="en-US" sz="1000" b="1">
                <a:solidFill>
                  <a:schemeClr val="bg1"/>
                </a:solidFill>
              </a:rPr>
              <a:t>Increment Failure Count</a:t>
            </a:r>
            <a:endParaRPr lang="pt-PT" altLang="en-US" sz="1000" b="1">
              <a:solidFill>
                <a:schemeClr val="bg1"/>
              </a:solidFill>
            </a:endParaRPr>
          </a:p>
        </p:txBody>
      </p:sp>
      <p:cxnSp>
        <p:nvCxnSpPr>
          <p:cNvPr id="81" name="Straight Arrow Connector 80"/>
          <p:cNvCxnSpPr/>
          <p:nvPr/>
        </p:nvCxnSpPr>
        <p:spPr>
          <a:xfrm flipH="1">
            <a:off x="643890" y="318643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440690" y="635000"/>
            <a:ext cx="64008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cxnSp>
        <p:nvCxnSpPr>
          <p:cNvPr id="57" name="Straight Arrow Connector 56"/>
          <p:cNvCxnSpPr/>
          <p:nvPr/>
        </p:nvCxnSpPr>
        <p:spPr>
          <a:xfrm>
            <a:off x="9426575" y="5302250"/>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979410" y="175006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333230" y="176212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nvSpPr>
        <p:spPr>
          <a:xfrm>
            <a:off x="333375" y="2604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Fan-Out Serverless Architectures Using SNS, SQS</a:t>
            </a:r>
            <a:r>
              <a:rPr lang="pt-PT" sz="2000" b="1">
                <a:solidFill>
                  <a:schemeClr val="bg1"/>
                </a:solidFill>
              </a:rPr>
              <a:t> </a:t>
            </a:r>
            <a:r>
              <a:rPr sz="2000" b="1">
                <a:solidFill>
                  <a:schemeClr val="bg1"/>
                </a:solidFill>
              </a:rPr>
              <a:t>and Lambda</a:t>
            </a:r>
            <a:endParaRPr sz="2000" b="1">
              <a:solidFill>
                <a:schemeClr val="bg1"/>
              </a:solidFill>
            </a:endParaRPr>
          </a:p>
        </p:txBody>
      </p:sp>
      <p:sp>
        <p:nvSpPr>
          <p:cNvPr id="49" name="Rectangle 48"/>
          <p:cNvSpPr/>
          <p:nvPr/>
        </p:nvSpPr>
        <p:spPr>
          <a:xfrm>
            <a:off x="1764665" y="902335"/>
            <a:ext cx="9927590" cy="557022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en-US" sz="1200" dirty="0">
              <a:solidFill>
                <a:schemeClr val="bg1"/>
              </a:solidFill>
              <a:latin typeface="Inter Light" panose="02000403000000020004" charset="0"/>
              <a:cs typeface="Inter Light" panose="02000403000000020004" charset="0"/>
            </a:endParaRPr>
          </a:p>
        </p:txBody>
      </p:sp>
      <p:sp>
        <p:nvSpPr>
          <p:cNvPr id="17" name="Text Box 16"/>
          <p:cNvSpPr txBox="1"/>
          <p:nvPr/>
        </p:nvSpPr>
        <p:spPr>
          <a:xfrm>
            <a:off x="2173605" y="954405"/>
            <a:ext cx="980440" cy="275590"/>
          </a:xfrm>
          <a:prstGeom prst="rect">
            <a:avLst/>
          </a:prstGeom>
          <a:noFill/>
        </p:spPr>
        <p:txBody>
          <a:bodyPr wrap="none" rtlCol="0">
            <a:spAutoFit/>
          </a:bodyPr>
          <a:p>
            <a:r>
              <a:rPr lang="pt-PT" altLang="en-US" sz="1200">
                <a:solidFill>
                  <a:schemeClr val="bg1"/>
                </a:solidFill>
                <a:latin typeface="Inter Light" panose="02000403000000020004" charset="0"/>
                <a:cs typeface="Inter Light" panose="02000403000000020004" charset="0"/>
              </a:rPr>
              <a:t>AWS Cloud</a:t>
            </a:r>
            <a:endParaRPr lang="pt-PT" altLang="en-US" sz="1200">
              <a:solidFill>
                <a:schemeClr val="bg1"/>
              </a:solidFill>
              <a:latin typeface="Inter Light" panose="02000403000000020004" charset="0"/>
              <a:cs typeface="Inter Light" panose="02000403000000020004" charset="0"/>
            </a:endParaRPr>
          </a:p>
        </p:txBody>
      </p:sp>
      <p:sp>
        <p:nvSpPr>
          <p:cNvPr id="35" name="TextBox 34"/>
          <p:cNvSpPr txBox="1"/>
          <p:nvPr/>
        </p:nvSpPr>
        <p:spPr>
          <a:xfrm>
            <a:off x="10134600" y="2176780"/>
            <a:ext cx="120015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Notification</a:t>
            </a:r>
            <a:endParaRPr lang="pt-PT" sz="1200" dirty="0">
              <a:solidFill>
                <a:schemeClr val="bg1"/>
              </a:solidFill>
              <a:latin typeface="Inter Light" panose="02000403000000020004" charset="0"/>
              <a:cs typeface="Inter Light" panose="02000403000000020004" charset="0"/>
            </a:endParaRPr>
          </a:p>
        </p:txBody>
      </p:sp>
      <p:pic>
        <p:nvPicPr>
          <p:cNvPr id="1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18668" y="13997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49" name="Graphic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0" y="4928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p:cNvSpPr txBox="1">
            <a:spLocks noChangeArrowheads="1"/>
          </p:cNvSpPr>
          <p:nvPr/>
        </p:nvSpPr>
        <p:spPr bwMode="auto">
          <a:xfrm>
            <a:off x="3189288" y="5724525"/>
            <a:ext cx="2279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DynamoDB</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cs typeface="Inter Light" panose="02000403000000020004" charset="0"/>
                <a:sym typeface="+mn-ea"/>
              </a:rPr>
              <a:t>(Order Table)</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2" name="Straight Arrow Connector 21"/>
          <p:cNvCxnSpPr/>
          <p:nvPr/>
        </p:nvCxnSpPr>
        <p:spPr>
          <a:xfrm>
            <a:off x="2454275" y="3453130"/>
            <a:ext cx="14560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10100" y="3478530"/>
            <a:ext cx="929640" cy="317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 name="Graphic 12"/>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767682" y="901383"/>
            <a:ext cx="381000" cy="381000"/>
          </a:xfrm>
          <a:prstGeom prst="rect">
            <a:avLst/>
          </a:prstGeom>
        </p:spPr>
      </p:pic>
      <p:sp>
        <p:nvSpPr>
          <p:cNvPr id="9" name="TextBox 34"/>
          <p:cNvSpPr txBox="1"/>
          <p:nvPr/>
        </p:nvSpPr>
        <p:spPr>
          <a:xfrm>
            <a:off x="10157460" y="3861435"/>
            <a:ext cx="1177925"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Inventory</a:t>
            </a:r>
            <a:endParaRPr lang="pt-PT" sz="1200" dirty="0">
              <a:solidFill>
                <a:schemeClr val="bg1"/>
              </a:solidFill>
              <a:latin typeface="Inter Light" panose="02000403000000020004" charset="0"/>
              <a:cs typeface="Inter Light" panose="02000403000000020004" charset="0"/>
            </a:endParaRPr>
          </a:p>
        </p:txBody>
      </p:sp>
      <p:pic>
        <p:nvPicPr>
          <p:cNvPr id="10"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58038" y="31008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9"/>
          <p:cNvSpPr/>
          <p:nvPr/>
        </p:nvSpPr>
        <p:spPr>
          <a:xfrm>
            <a:off x="330200" y="2908935"/>
            <a:ext cx="1042035" cy="1039495"/>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pt-PT" altLang="en-US" sz="1200" dirty="0">
                <a:solidFill>
                  <a:srgbClr val="8FA7C4"/>
                </a:solidFill>
                <a:latin typeface="Inter Light" panose="02000403000000020004" charset="0"/>
                <a:cs typeface="Inter Light" panose="02000403000000020004" charset="0"/>
              </a:rPr>
              <a:t>Client</a:t>
            </a:r>
            <a:endParaRPr lang="pt-PT" altLang="en-US" sz="1200" dirty="0">
              <a:solidFill>
                <a:srgbClr val="8FA7C4"/>
              </a:solidFill>
              <a:latin typeface="Inter Light" panose="02000403000000020004" charset="0"/>
              <a:cs typeface="Inter Light" panose="02000403000000020004" charset="0"/>
            </a:endParaRPr>
          </a:p>
        </p:txBody>
      </p:sp>
      <p:pic>
        <p:nvPicPr>
          <p:cNvPr id="52" name="Graphic 51"/>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370205" y="2910209"/>
            <a:ext cx="381000" cy="381000"/>
          </a:xfrm>
          <a:prstGeom prst="rect">
            <a:avLst/>
          </a:prstGeom>
        </p:spPr>
      </p:pic>
      <p:sp>
        <p:nvSpPr>
          <p:cNvPr id="21" name="Text Box 20"/>
          <p:cNvSpPr txBox="1"/>
          <p:nvPr/>
        </p:nvSpPr>
        <p:spPr>
          <a:xfrm>
            <a:off x="513715" y="3326765"/>
            <a:ext cx="710565" cy="553085"/>
          </a:xfrm>
          <a:prstGeom prst="rect">
            <a:avLst/>
          </a:prstGeom>
          <a:noFill/>
        </p:spPr>
        <p:txBody>
          <a:bodyPr wrap="none" rtlCol="0">
            <a:spAutoFit/>
          </a:bodyPr>
          <a:p>
            <a:pPr algn="l"/>
            <a:r>
              <a:rPr lang="en-US" sz="1000">
                <a:solidFill>
                  <a:schemeClr val="bg1"/>
                </a:solidFill>
                <a:latin typeface="Inter Light" panose="02000403000000020004" charset="0"/>
                <a:cs typeface="Inter Light" panose="02000403000000020004" charset="0"/>
              </a:rPr>
              <a:t>x-api-key</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100 RPS</a:t>
            </a:r>
            <a:endParaRPr lang="en-US" sz="1000">
              <a:solidFill>
                <a:schemeClr val="bg1"/>
              </a:solidFill>
              <a:latin typeface="Inter Light" panose="02000403000000020004" charset="0"/>
              <a:cs typeface="Inter Light" panose="02000403000000020004" charset="0"/>
            </a:endParaRPr>
          </a:p>
          <a:p>
            <a:pPr algn="l"/>
            <a:r>
              <a:rPr lang="en-US" sz="1000">
                <a:solidFill>
                  <a:schemeClr val="bg1"/>
                </a:solidFill>
                <a:latin typeface="Inter Light" panose="02000403000000020004" charset="0"/>
                <a:cs typeface="Inter Light" panose="02000403000000020004" charset="0"/>
              </a:rPr>
              <a:t>50 burst</a:t>
            </a:r>
            <a:endParaRPr lang="en-US" sz="1000">
              <a:solidFill>
                <a:schemeClr val="bg1"/>
              </a:solidFill>
              <a:latin typeface="Inter Light" panose="02000403000000020004" charset="0"/>
              <a:cs typeface="Inter Light" panose="02000403000000020004" charset="0"/>
            </a:endParaRPr>
          </a:p>
        </p:txBody>
      </p:sp>
      <p:pic>
        <p:nvPicPr>
          <p:cNvPr id="26" name="Graphic 17"/>
          <p:cNvPicPr>
            <a:picLocks noChangeAspect="1" noChangeArrowheads="1"/>
          </p:cNvPicPr>
          <p:nvPr/>
        </p:nvPicPr>
        <p:blipFill>
          <a:blip r:embed="rId7"/>
          <a:srcRect/>
          <a:stretch>
            <a:fillRect/>
          </a:stretch>
        </p:blipFill>
        <p:spPr bwMode="auto">
          <a:xfrm>
            <a:off x="2273931" y="30632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p:cNvSpPr txBox="1">
            <a:spLocks noChangeArrowheads="1"/>
          </p:cNvSpPr>
          <p:nvPr/>
        </p:nvSpPr>
        <p:spPr bwMode="auto">
          <a:xfrm>
            <a:off x="2096135" y="3817620"/>
            <a:ext cx="112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(Rest)</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8" name="TextBox 34"/>
          <p:cNvSpPr txBox="1"/>
          <p:nvPr/>
        </p:nvSpPr>
        <p:spPr>
          <a:xfrm>
            <a:off x="10204450" y="5711825"/>
            <a:ext cx="1191260" cy="275590"/>
          </a:xfrm>
          <a:prstGeom prst="rect">
            <a:avLst/>
          </a:prstGeom>
          <a:noFill/>
        </p:spPr>
        <p:txBody>
          <a:bodyPr wrap="square" rtlCol="0">
            <a:spAutoFit/>
          </a:bodyPr>
          <a:p>
            <a:pPr algn="ctr"/>
            <a:r>
              <a:rPr lang="pt-PT" sz="1200" dirty="0">
                <a:solidFill>
                  <a:schemeClr val="bg1"/>
                </a:solidFill>
                <a:latin typeface="Inter Light" panose="02000403000000020004" charset="0"/>
                <a:cs typeface="Inter Light" panose="02000403000000020004" charset="0"/>
              </a:rPr>
              <a:t>Shipment</a:t>
            </a:r>
            <a:endParaRPr lang="pt-PT" sz="1200" dirty="0">
              <a:solidFill>
                <a:schemeClr val="bg1"/>
              </a:solidFill>
              <a:latin typeface="Inter Light" panose="02000403000000020004" charset="0"/>
              <a:cs typeface="Inter Light" panose="02000403000000020004" charset="0"/>
            </a:endParaRPr>
          </a:p>
        </p:txBody>
      </p:sp>
      <p:pic>
        <p:nvPicPr>
          <p:cNvPr id="29"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99948" y="4915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4"/>
          <p:cNvSpPr txBox="1"/>
          <p:nvPr/>
        </p:nvSpPr>
        <p:spPr>
          <a:xfrm>
            <a:off x="3431540" y="3857625"/>
            <a:ext cx="1787525" cy="460375"/>
          </a:xfrm>
          <a:prstGeom prst="rect">
            <a:avLst/>
          </a:prstGeom>
          <a:noFill/>
        </p:spPr>
        <p:txBody>
          <a:bodyPr wrap="square" rtlCol="0">
            <a:spAutoFit/>
          </a:bodyPr>
          <a:p>
            <a:pPr algn="ctr"/>
            <a:r>
              <a:rPr lang="en-US" sz="1200" dirty="0">
                <a:solidFill>
                  <a:schemeClr val="bg1"/>
                </a:solidFill>
                <a:latin typeface="Inter Light" panose="02000403000000020004" charset="0"/>
                <a:cs typeface="Inter Light" panose="02000403000000020004" charset="0"/>
              </a:rPr>
              <a:t>AWS Lambda</a:t>
            </a:r>
            <a:endParaRPr lang="en-US" sz="1200" dirty="0">
              <a:solidFill>
                <a:schemeClr val="bg1"/>
              </a:solidFill>
              <a:latin typeface="Inter Light" panose="02000403000000020004" charset="0"/>
              <a:cs typeface="Inter Light" panose="02000403000000020004" charset="0"/>
            </a:endParaRPr>
          </a:p>
          <a:p>
            <a:pPr algn="ctr"/>
            <a:r>
              <a:rPr lang="pt-PT" altLang="en-US" sz="1200" dirty="0">
                <a:solidFill>
                  <a:schemeClr val="bg1"/>
                </a:solidFill>
                <a:latin typeface="Inter Light" panose="02000403000000020004" charset="0"/>
                <a:cs typeface="Inter Light" panose="02000403000000020004" charset="0"/>
              </a:rPr>
              <a:t>(Order Microservice)</a:t>
            </a:r>
            <a:endParaRPr lang="pt-PT" altLang="en-US" sz="1200" dirty="0">
              <a:solidFill>
                <a:schemeClr val="bg1"/>
              </a:solidFill>
              <a:latin typeface="Inter Light" panose="02000403000000020004" charset="0"/>
              <a:cs typeface="Inter Light" panose="02000403000000020004" charset="0"/>
            </a:endParaRPr>
          </a:p>
        </p:txBody>
      </p:sp>
      <p:pic>
        <p:nvPicPr>
          <p:cNvPr id="38" name="Graphic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8348" y="30723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1388110" y="345630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780" name="Graphic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853" y="30749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Box 9"/>
          <p:cNvSpPr txBox="1">
            <a:spLocks noChangeArrowheads="1"/>
          </p:cNvSpPr>
          <p:nvPr/>
        </p:nvSpPr>
        <p:spPr bwMode="auto">
          <a:xfrm>
            <a:off x="5316855" y="3838575"/>
            <a:ext cx="12553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SNS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77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280" y="13738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TextBox 11"/>
          <p:cNvSpPr txBox="1">
            <a:spLocks noChangeArrowheads="1"/>
          </p:cNvSpPr>
          <p:nvPr/>
        </p:nvSpPr>
        <p:spPr bwMode="auto">
          <a:xfrm>
            <a:off x="7103110" y="214566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grpSp>
        <p:nvGrpSpPr>
          <p:cNvPr id="43" name="Group 42"/>
          <p:cNvGrpSpPr/>
          <p:nvPr/>
        </p:nvGrpSpPr>
        <p:grpSpPr>
          <a:xfrm rot="10800000">
            <a:off x="6029960" y="1750060"/>
            <a:ext cx="1263650" cy="3480435"/>
            <a:chOff x="8228637" y="4518536"/>
            <a:chExt cx="2528700" cy="399415"/>
          </a:xfrm>
        </p:grpSpPr>
        <p:sp>
          <p:nvSpPr>
            <p:cNvPr id="44" name="Freeform 43"/>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1" fmla="*/ 9837 w 914400"/>
                <a:gd name="connsiteY0-2" fmla="*/ 3600 h 399245"/>
                <a:gd name="connsiteX1-3" fmla="*/ 914400 w 914400"/>
                <a:gd name="connsiteY1-4" fmla="*/ 0 h 399245"/>
                <a:gd name="connsiteX2-5" fmla="*/ 914400 w 914400"/>
                <a:gd name="connsiteY2-6" fmla="*/ 399245 h 399245"/>
                <a:gd name="connsiteX3-7" fmla="*/ 0 w 914400"/>
                <a:gd name="connsiteY3-8" fmla="*/ 399245 h 399245"/>
                <a:gd name="connsiteX0-9" fmla="*/ 0 w 922563"/>
                <a:gd name="connsiteY0-10" fmla="*/ 7200 h 399245"/>
                <a:gd name="connsiteX1-11" fmla="*/ 922563 w 922563"/>
                <a:gd name="connsiteY1-12" fmla="*/ 0 h 399245"/>
                <a:gd name="connsiteX2-13" fmla="*/ 922563 w 922563"/>
                <a:gd name="connsiteY2-14" fmla="*/ 399245 h 399245"/>
                <a:gd name="connsiteX3-15" fmla="*/ 8163 w 922563"/>
                <a:gd name="connsiteY3-16" fmla="*/ 399245 h 399245"/>
                <a:gd name="connsiteX0-17" fmla="*/ 0 w 915363"/>
                <a:gd name="connsiteY0-18" fmla="*/ 3600 h 399245"/>
                <a:gd name="connsiteX1-19" fmla="*/ 915363 w 915363"/>
                <a:gd name="connsiteY1-20" fmla="*/ 0 h 399245"/>
                <a:gd name="connsiteX2-21" fmla="*/ 915363 w 915363"/>
                <a:gd name="connsiteY2-22" fmla="*/ 399245 h 399245"/>
                <a:gd name="connsiteX3-23" fmla="*/ 963 w 915363"/>
                <a:gd name="connsiteY3-24" fmla="*/ 399245 h 399245"/>
                <a:gd name="connsiteX0-25" fmla="*/ 0 w 915363"/>
                <a:gd name="connsiteY0-26" fmla="*/ 0 h 399415"/>
                <a:gd name="connsiteX1-27" fmla="*/ 915363 w 915363"/>
                <a:gd name="connsiteY1-28" fmla="*/ 170 h 399415"/>
                <a:gd name="connsiteX2-29" fmla="*/ 915363 w 915363"/>
                <a:gd name="connsiteY2-30" fmla="*/ 399415 h 399415"/>
                <a:gd name="connsiteX3-31" fmla="*/ 963 w 915363"/>
                <a:gd name="connsiteY3-32" fmla="*/ 399415 h 399415"/>
              </a:gdLst>
              <a:ahLst/>
              <a:cxnLst>
                <a:cxn ang="0">
                  <a:pos x="connsiteX0-1" y="connsiteY0-2"/>
                </a:cxn>
                <a:cxn ang="0">
                  <a:pos x="connsiteX1-3" y="connsiteY1-4"/>
                </a:cxn>
                <a:cxn ang="0">
                  <a:pos x="connsiteX2-5" y="connsiteY2-6"/>
                </a:cxn>
                <a:cxn ang="0">
                  <a:pos x="connsiteX3-7" y="connsiteY3-8"/>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bg1"/>
                </a:solidFill>
              </a:endParaRPr>
            </a:p>
          </p:txBody>
        </p:sp>
        <p:cxnSp>
          <p:nvCxnSpPr>
            <p:cNvPr id="45" name="Straight Arrow Connector 44"/>
            <p:cNvCxnSpPr/>
            <p:nvPr/>
          </p:nvCxnSpPr>
          <p:spPr>
            <a:xfrm rot="10800000" flipH="1">
              <a:off x="8228637" y="4720460"/>
              <a:ext cx="25287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9"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6945" y="3102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7089775" y="387413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6" name="Graphic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84727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p:cNvSpPr txBox="1">
            <a:spLocks noChangeArrowheads="1"/>
          </p:cNvSpPr>
          <p:nvPr/>
        </p:nvSpPr>
        <p:spPr bwMode="auto">
          <a:xfrm>
            <a:off x="7101205" y="5619115"/>
            <a:ext cx="123126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 Amazon SQS</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3" name="TextBox 19"/>
          <p:cNvSpPr txBox="1">
            <a:spLocks noChangeArrowheads="1"/>
          </p:cNvSpPr>
          <p:nvPr/>
        </p:nvSpPr>
        <p:spPr bwMode="auto">
          <a:xfrm>
            <a:off x="4672330" y="3067685"/>
            <a:ext cx="91757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publish</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Message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75795" name="TextBox 22"/>
          <p:cNvSpPr txBox="1">
            <a:spLocks noChangeArrowheads="1"/>
          </p:cNvSpPr>
          <p:nvPr/>
        </p:nvSpPr>
        <p:spPr bwMode="auto">
          <a:xfrm>
            <a:off x="8783320" y="191770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5800"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4980305" y="3519170"/>
            <a:ext cx="300990" cy="300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882698" y="151765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p:nvPr/>
        </p:nvCxnSpPr>
        <p:spPr>
          <a:xfrm>
            <a:off x="8065770" y="3470910"/>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419590" y="3482975"/>
            <a:ext cx="1094740" cy="127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TextBox 22"/>
          <p:cNvSpPr txBox="1">
            <a:spLocks noChangeArrowheads="1"/>
          </p:cNvSpPr>
          <p:nvPr/>
        </p:nvSpPr>
        <p:spPr bwMode="auto">
          <a:xfrm>
            <a:off x="8869680" y="3638550"/>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5"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69058" y="323850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a:off x="8072755" y="5290185"/>
            <a:ext cx="8858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8" name="TextBox 22"/>
          <p:cNvSpPr txBox="1">
            <a:spLocks noChangeArrowheads="1"/>
          </p:cNvSpPr>
          <p:nvPr/>
        </p:nvSpPr>
        <p:spPr bwMode="auto">
          <a:xfrm>
            <a:off x="8876665" y="5457825"/>
            <a:ext cx="6419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Queue</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59" name="Graphic 29"/>
          <p:cNvPicPr>
            <a:picLocks noChangeAspect="1" noChangeArrowheads="1"/>
          </p:cNvPicPr>
          <p:nvPr/>
        </p:nvPicPr>
        <p:blipFill>
          <a:blip r:embed="rId12">
            <a:extLst>
              <a:ext uri="{96DAC541-7B7A-43D3-8B79-37D633B846F1}">
                <asvg:svgBlip xmlns:asvg="http://schemas.microsoft.com/office/drawing/2016/SVG/main" r:embed="rId13"/>
              </a:ext>
            </a:extLst>
          </a:blip>
          <a:srcRect/>
          <a:stretch>
            <a:fillRect/>
          </a:stretch>
        </p:blipFill>
        <p:spPr bwMode="auto">
          <a:xfrm>
            <a:off x="8976043" y="505777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p:cNvCxnSpPr>
            <a:stCxn id="104449" idx="0"/>
          </p:cNvCxnSpPr>
          <p:nvPr/>
        </p:nvCxnSpPr>
        <p:spPr>
          <a:xfrm flipH="1" flipV="1">
            <a:off x="4324985" y="3838575"/>
            <a:ext cx="4445" cy="1090295"/>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2"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30105" y="18351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9"/>
          <p:cNvSpPr txBox="1">
            <a:spLocks noChangeArrowheads="1"/>
          </p:cNvSpPr>
          <p:nvPr/>
        </p:nvSpPr>
        <p:spPr bwMode="auto">
          <a:xfrm>
            <a:off x="9319895" y="14566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5"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839325" y="3549650"/>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9"/>
          <p:cNvSpPr txBox="1">
            <a:spLocks noChangeArrowheads="1"/>
          </p:cNvSpPr>
          <p:nvPr/>
        </p:nvSpPr>
        <p:spPr bwMode="auto">
          <a:xfrm>
            <a:off x="9429115" y="3171190"/>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7" name="Graphic 23"/>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791065" y="5381625"/>
            <a:ext cx="255270" cy="2019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9"/>
          <p:cNvSpPr txBox="1">
            <a:spLocks noChangeArrowheads="1"/>
          </p:cNvSpPr>
          <p:nvPr/>
        </p:nvSpPr>
        <p:spPr bwMode="auto">
          <a:xfrm>
            <a:off x="9380855" y="5003165"/>
            <a:ext cx="9988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b="1" dirty="0">
                <a:solidFill>
                  <a:schemeClr val="bg1"/>
                </a:solidFill>
                <a:latin typeface="Inter Light" panose="02000403000000020004" charset="0"/>
                <a:ea typeface="Amazon Ember" panose="020B0603020204020204" pitchFamily="34" charset="0"/>
                <a:cs typeface="Inter Light" panose="02000403000000020004" charset="0"/>
              </a:rPr>
              <a:t>EventType</a:t>
            </a:r>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Poll-based</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69" name="Graphic 35"/>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5703825" y="4118289"/>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9"/>
          <p:cNvSpPr txBox="1">
            <a:spLocks noChangeArrowheads="1"/>
          </p:cNvSpPr>
          <p:nvPr/>
        </p:nvSpPr>
        <p:spPr bwMode="auto">
          <a:xfrm>
            <a:off x="5469255" y="4575175"/>
            <a:ext cx="917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EventFilter</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1" name="Graphic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119" y="569404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73380" y="6491605"/>
            <a:ext cx="264477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r>
              <a:rPr lang="pt-PT" altLang="en-US" sz="1200" dirty="0">
                <a:solidFill>
                  <a:schemeClr val="bg1"/>
                </a:solidFill>
                <a:latin typeface="Inter Light" panose="02000403000000020004" charset="0"/>
                <a:ea typeface="Amazon Ember" panose="020B0603020204020204" pitchFamily="34" charset="0"/>
                <a:cs typeface="Inter Light" panose="02000403000000020004" charset="0"/>
              </a:rPr>
              <a:t> and CDK</a:t>
            </a:r>
            <a:endParaRPr lang="pt-PT"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694815" y="6254115"/>
            <a:ext cx="6807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7">
            <a:extLst>
              <a:ext uri="{96DAC541-7B7A-43D3-8B79-37D633B846F1}">
                <asvg:svgBlip xmlns:asvg="http://schemas.microsoft.com/office/drawing/2016/SVG/main" r:embed="rId18"/>
              </a:ext>
            </a:extLst>
          </a:blip>
          <a:srcRect/>
          <a:stretch>
            <a:fillRect/>
          </a:stretch>
        </p:blipFill>
        <p:spPr bwMode="auto">
          <a:xfrm>
            <a:off x="1809554" y="5782628"/>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40950" y="6031865"/>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0373995" y="5974080"/>
            <a:ext cx="13188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2" name="Rectangles 1"/>
          <p:cNvSpPr/>
          <p:nvPr/>
        </p:nvSpPr>
        <p:spPr>
          <a:xfrm>
            <a:off x="440690" y="635000"/>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00" y="62230"/>
            <a:ext cx="12076430" cy="6792595"/>
          </a:xfrm>
          <a:prstGeom prst="rect">
            <a:avLst/>
          </a:prstGeom>
        </p:spPr>
      </p:pic>
      <p:sp>
        <p:nvSpPr>
          <p:cNvPr id="6" name="Title 1"/>
          <p:cNvSpPr>
            <a:spLocks noGrp="1"/>
          </p:cNvSpPr>
          <p:nvPr/>
        </p:nvSpPr>
        <p:spPr>
          <a:xfrm>
            <a:off x="3550920" y="62230"/>
            <a:ext cx="8538210"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sz="2000" b="1">
                <a:solidFill>
                  <a:schemeClr val="bg1"/>
                </a:solidFill>
              </a:rPr>
              <a:t>Joot’s Serverless Architecture</a:t>
            </a:r>
            <a:r>
              <a:rPr lang="pt-PT" sz="2000" b="1">
                <a:solidFill>
                  <a:schemeClr val="bg1"/>
                </a:solidFill>
              </a:rPr>
              <a:t> (Joot uses for image processing)</a:t>
            </a:r>
            <a:endParaRPr lang="pt-PT" sz="2000" b="1">
              <a:solidFill>
                <a:schemeClr val="bg1"/>
              </a:solidFill>
            </a:endParaRPr>
          </a:p>
        </p:txBody>
      </p:sp>
      <p:pic>
        <p:nvPicPr>
          <p:cNvPr id="9" name="Picture 8"/>
          <p:cNvPicPr>
            <a:picLocks noChangeAspect="1"/>
          </p:cNvPicPr>
          <p:nvPr/>
        </p:nvPicPr>
        <p:blipFill>
          <a:blip r:embed="rId2"/>
          <a:stretch>
            <a:fillRect/>
          </a:stretch>
        </p:blipFill>
        <p:spPr>
          <a:xfrm>
            <a:off x="101600" y="5143500"/>
            <a:ext cx="1553845" cy="1583055"/>
          </a:xfrm>
          <a:prstGeom prst="rect">
            <a:avLst/>
          </a:prstGeom>
        </p:spPr>
      </p:pic>
      <p:sp>
        <p:nvSpPr>
          <p:cNvPr id="16" name="Rectangles 15"/>
          <p:cNvSpPr/>
          <p:nvPr/>
        </p:nvSpPr>
        <p:spPr>
          <a:xfrm>
            <a:off x="7324090" y="6177280"/>
            <a:ext cx="4531360" cy="35560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555230" y="6227445"/>
            <a:ext cx="4076700" cy="460375"/>
          </a:xfrm>
          <a:prstGeom prst="rect">
            <a:avLst/>
          </a:prstGeom>
          <a:noFill/>
        </p:spPr>
        <p:txBody>
          <a:bodyPr wrap="square" rtlCol="0" anchor="t">
            <a:spAutoFit/>
          </a:bodyPr>
          <a:p>
            <a:r>
              <a:rPr lang="en-US" sz="1200">
                <a:solidFill>
                  <a:schemeClr val="bg1"/>
                </a:solidFill>
                <a:sym typeface="+mn-ea"/>
              </a:rPr>
              <a:t>https://www.serverless.com/blog/serverless-architecture</a:t>
            </a:r>
            <a:endParaRPr lang="en-US" sz="1200">
              <a:solidFill>
                <a:schemeClr val="bg1"/>
              </a:solidFill>
            </a:endParaRPr>
          </a:p>
          <a:p>
            <a:endParaRPr lang="en-US" sz="1200">
              <a:solidFill>
                <a:schemeClr val="bg1"/>
              </a:solidFill>
            </a:endParaRPr>
          </a:p>
        </p:txBody>
      </p:sp>
      <p:sp>
        <p:nvSpPr>
          <p:cNvPr id="4" name="Rectangles 3"/>
          <p:cNvSpPr/>
          <p:nvPr/>
        </p:nvSpPr>
        <p:spPr>
          <a:xfrm>
            <a:off x="3574415" y="384175"/>
            <a:ext cx="8229600"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0"/>
            <a:ext cx="12201525" cy="6857365"/>
          </a:xfrm>
          <a:prstGeom prst="rect">
            <a:avLst/>
          </a:prstGeom>
        </p:spPr>
      </p:pic>
      <p:sp>
        <p:nvSpPr>
          <p:cNvPr id="8" name="Rectangles 7"/>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677545" y="2186623"/>
            <a:ext cx="31121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AWS CDK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for Java</a:t>
            </a:r>
            <a:br>
              <a:rPr lang="en-US" sz="4800">
                <a:solidFill>
                  <a:schemeClr val="bg1"/>
                </a:solidFill>
                <a:latin typeface="Swiss921 BT" panose="020B0806030502050204" charset="0"/>
                <a:cs typeface="Swiss921 BT" panose="020B0806030502050204" charset="0"/>
                <a:sym typeface="+mn-ea"/>
              </a:rPr>
            </a:br>
            <a:r>
              <a:rPr lang="pt-PT" altLang="en-US" sz="4800">
                <a:solidFill>
                  <a:schemeClr val="bg1"/>
                </a:solidFill>
                <a:latin typeface="Swiss921 BT" panose="020B0806030502050204" charset="0"/>
                <a:cs typeface="Swiss921 BT" panose="020B0806030502050204" charset="0"/>
                <a:sym typeface="+mn-ea"/>
              </a:rPr>
              <a:t>and Python</a:t>
            </a:r>
            <a:endParaRPr lang="en-US" alt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93040" y="271780"/>
            <a:ext cx="1123315" cy="1123315"/>
          </a:xfrm>
          <a:prstGeom prst="rect">
            <a:avLst/>
          </a:prstGeom>
        </p:spPr>
      </p:pic>
      <p:pic>
        <p:nvPicPr>
          <p:cNvPr id="6" name="Picture 5"/>
          <p:cNvPicPr>
            <a:picLocks noChangeAspect="1"/>
          </p:cNvPicPr>
          <p:nvPr/>
        </p:nvPicPr>
        <p:blipFill>
          <a:blip r:embed="rId4"/>
          <a:stretch>
            <a:fillRect/>
          </a:stretch>
        </p:blipFill>
        <p:spPr>
          <a:xfrm>
            <a:off x="1813560" y="271780"/>
            <a:ext cx="1118870" cy="1118870"/>
          </a:xfrm>
          <a:prstGeom prst="rect">
            <a:avLst/>
          </a:prstGeom>
        </p:spPr>
      </p:pic>
      <p:sp>
        <p:nvSpPr>
          <p:cNvPr id="7" name="object 18"/>
          <p:cNvSpPr/>
          <p:nvPr/>
        </p:nvSpPr>
        <p:spPr>
          <a:xfrm>
            <a:off x="3295650" y="394970"/>
            <a:ext cx="701040" cy="815975"/>
          </a:xfrm>
          <a:prstGeom prst="rect">
            <a:avLst/>
          </a:prstGeom>
          <a:blipFill>
            <a:blip r:embed="rId5" cstate="print"/>
            <a:stretch>
              <a:fillRect/>
            </a:stretch>
          </a:blipFill>
        </p:spPr>
        <p:txBody>
          <a:bodyPr wrap="square" lIns="0" tIns="0" rIns="0" bIns="0" rtlCol="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341360" y="5841365"/>
            <a:ext cx="3601720" cy="82042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756285" y="3584575"/>
            <a:ext cx="2456815" cy="2456815"/>
          </a:xfrm>
          <a:prstGeom prst="rect">
            <a:avLst/>
          </a:prstGeom>
        </p:spPr>
      </p:pic>
      <p:sp>
        <p:nvSpPr>
          <p:cNvPr id="5" name="Text Box 4"/>
          <p:cNvSpPr txBox="1"/>
          <p:nvPr/>
        </p:nvSpPr>
        <p:spPr>
          <a:xfrm>
            <a:off x="8509000" y="5915660"/>
            <a:ext cx="2928620" cy="306705"/>
          </a:xfrm>
          <a:prstGeom prst="rect">
            <a:avLst/>
          </a:prstGeom>
          <a:noFill/>
        </p:spPr>
        <p:txBody>
          <a:bodyPr wrap="none" rtlCol="0">
            <a:spAutoFit/>
          </a:bodyPr>
          <a:p>
            <a:pPr algn="l"/>
            <a:r>
              <a:rPr lang="en-US" sz="1400">
                <a:solidFill>
                  <a:schemeClr val="bg1"/>
                </a:solidFill>
              </a:rPr>
              <a:t>https://aws.amazon.com/cdk/faqs/</a:t>
            </a:r>
            <a:endParaRPr lang="en-US" sz="1400">
              <a:solidFill>
                <a:schemeClr val="bg1"/>
              </a:solidFill>
            </a:endParaRPr>
          </a:p>
        </p:txBody>
      </p:sp>
      <p:sp>
        <p:nvSpPr>
          <p:cNvPr id="6" name="Text Box 5"/>
          <p:cNvSpPr txBox="1"/>
          <p:nvPr/>
        </p:nvSpPr>
        <p:spPr>
          <a:xfrm>
            <a:off x="8496935" y="6229350"/>
            <a:ext cx="3445510" cy="306705"/>
          </a:xfrm>
          <a:prstGeom prst="rect">
            <a:avLst/>
          </a:prstGeom>
          <a:noFill/>
        </p:spPr>
        <p:txBody>
          <a:bodyPr wrap="square" rtlCol="0">
            <a:spAutoFit/>
          </a:bodyPr>
          <a:p>
            <a:pPr algn="l"/>
            <a:r>
              <a:rPr lang="en-US" sz="1400">
                <a:solidFill>
                  <a:schemeClr val="bg1"/>
                </a:solidFill>
              </a:rPr>
              <a:t>https://aws.amazon.com/cdk/?nc1=h_ls</a:t>
            </a:r>
            <a:endParaRPr lang="en-US" sz="1400">
              <a:solidFill>
                <a:schemeClr val="bg1"/>
              </a:solidFill>
            </a:endParaRPr>
          </a:p>
        </p:txBody>
      </p:sp>
      <p:pic>
        <p:nvPicPr>
          <p:cNvPr id="7" name="Picture 6"/>
          <p:cNvPicPr>
            <a:picLocks noChangeAspect="1"/>
          </p:cNvPicPr>
          <p:nvPr/>
        </p:nvPicPr>
        <p:blipFill>
          <a:blip r:embed="rId2"/>
          <a:stretch>
            <a:fillRect/>
          </a:stretch>
        </p:blipFill>
        <p:spPr>
          <a:xfrm>
            <a:off x="8738870" y="3418840"/>
            <a:ext cx="2520315" cy="1161415"/>
          </a:xfrm>
          <a:prstGeom prst="rect">
            <a:avLst/>
          </a:prstGeom>
        </p:spPr>
      </p:pic>
      <p:sp>
        <p:nvSpPr>
          <p:cNvPr id="8" name="Title 1"/>
          <p:cNvSpPr>
            <a:spLocks noGrp="1"/>
          </p:cNvSpPr>
          <p:nvPr/>
        </p:nvSpPr>
        <p:spPr>
          <a:xfrm>
            <a:off x="382905" y="184150"/>
            <a:ext cx="3041015" cy="6407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What is AWS CDK?</a:t>
            </a:r>
            <a:endParaRPr lang="pt-PT" altLang="en-US" sz="2000" b="1" dirty="0">
              <a:solidFill>
                <a:schemeClr val="bg1"/>
              </a:solidFill>
            </a:endParaRPr>
          </a:p>
        </p:txBody>
      </p:sp>
      <p:sp>
        <p:nvSpPr>
          <p:cNvPr id="9" name="Text Box 8"/>
          <p:cNvSpPr txBox="1"/>
          <p:nvPr/>
        </p:nvSpPr>
        <p:spPr>
          <a:xfrm>
            <a:off x="421640" y="957580"/>
            <a:ext cx="10780395" cy="829945"/>
          </a:xfrm>
          <a:prstGeom prst="rect">
            <a:avLst/>
          </a:prstGeom>
          <a:noFill/>
        </p:spPr>
        <p:txBody>
          <a:bodyPr wrap="square" rtlCol="0" anchor="t">
            <a:spAutoFit/>
          </a:bodyPr>
          <a:p>
            <a:pPr algn="l"/>
            <a:r>
              <a:rPr lang="en-US" sz="1600">
                <a:solidFill>
                  <a:schemeClr val="bg1"/>
                </a:solidFill>
              </a:rPr>
              <a:t>The </a:t>
            </a:r>
            <a:r>
              <a:rPr lang="en-US" sz="1600" b="1">
                <a:solidFill>
                  <a:schemeClr val="bg1"/>
                </a:solidFill>
              </a:rPr>
              <a:t>AWS Cloud Development Kit </a:t>
            </a:r>
            <a:r>
              <a:rPr lang="en-US" sz="1600">
                <a:solidFill>
                  <a:schemeClr val="bg1"/>
                </a:solidFill>
              </a:rPr>
              <a:t>(</a:t>
            </a:r>
            <a:r>
              <a:rPr lang="en-US" sz="1600" b="1">
                <a:solidFill>
                  <a:schemeClr val="bg1"/>
                </a:solidFill>
              </a:rPr>
              <a:t>AWS CDK</a:t>
            </a:r>
            <a:r>
              <a:rPr lang="en-US" sz="1600">
                <a:solidFill>
                  <a:schemeClr val="bg1"/>
                </a:solidFill>
              </a:rPr>
              <a:t>) is an</a:t>
            </a:r>
            <a:r>
              <a:rPr lang="en-US" sz="1600" b="1">
                <a:solidFill>
                  <a:schemeClr val="bg1"/>
                </a:solidFill>
              </a:rPr>
              <a:t> open-source </a:t>
            </a:r>
            <a:r>
              <a:rPr lang="en-US" sz="1600">
                <a:solidFill>
                  <a:schemeClr val="bg1"/>
                </a:solidFill>
              </a:rPr>
              <a:t>software development framework for defining </a:t>
            </a:r>
            <a:r>
              <a:rPr lang="en-US" sz="1600" b="1">
                <a:solidFill>
                  <a:schemeClr val="bg1"/>
                </a:solidFill>
              </a:rPr>
              <a:t>cloud infrastructure as code</a:t>
            </a:r>
            <a:r>
              <a:rPr lang="pt-PT" altLang="en-US" sz="1600" b="1">
                <a:solidFill>
                  <a:schemeClr val="bg1"/>
                </a:solidFill>
              </a:rPr>
              <a:t>(IAC)</a:t>
            </a:r>
            <a:r>
              <a:rPr lang="en-US" sz="1600">
                <a:solidFill>
                  <a:schemeClr val="bg1"/>
                </a:solidFill>
              </a:rPr>
              <a:t> with </a:t>
            </a:r>
            <a:r>
              <a:rPr lang="en-US" sz="1600" b="1">
                <a:solidFill>
                  <a:schemeClr val="bg1"/>
                </a:solidFill>
              </a:rPr>
              <a:t>modern programming languages</a:t>
            </a:r>
            <a:r>
              <a:rPr lang="en-US" sz="1600">
                <a:solidFill>
                  <a:schemeClr val="bg1"/>
                </a:solidFill>
              </a:rPr>
              <a:t> and deploying it through AWS CloudFormation.</a:t>
            </a:r>
            <a:endParaRPr lang="en-US" sz="1600">
              <a:solidFill>
                <a:schemeClr val="bg1"/>
              </a:solidFill>
            </a:endParaRPr>
          </a:p>
        </p:txBody>
      </p:sp>
      <p:sp>
        <p:nvSpPr>
          <p:cNvPr id="3" name="Rectangles 2"/>
          <p:cNvSpPr/>
          <p:nvPr/>
        </p:nvSpPr>
        <p:spPr>
          <a:xfrm>
            <a:off x="497840" y="587375"/>
            <a:ext cx="27340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4" name="Rectangles 3"/>
          <p:cNvSpPr/>
          <p:nvPr/>
        </p:nvSpPr>
        <p:spPr>
          <a:xfrm>
            <a:off x="7209790" y="6081395"/>
            <a:ext cx="4618990" cy="6546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398145" y="226060"/>
            <a:ext cx="1687830" cy="398780"/>
          </a:xfrm>
          <a:prstGeom prst="rect">
            <a:avLst/>
          </a:prstGeom>
          <a:noFill/>
        </p:spPr>
        <p:txBody>
          <a:bodyPr wrap="none" rtlCol="0">
            <a:spAutoFit/>
          </a:bodyPr>
          <a:p>
            <a:r>
              <a:rPr lang="pt-PT" altLang="en-US" sz="2000" b="1">
                <a:solidFill>
                  <a:schemeClr val="bg1"/>
                </a:solidFill>
              </a:rPr>
              <a:t>Demo CDK</a:t>
            </a:r>
            <a:endParaRPr lang="pt-PT" altLang="en-US" sz="2000" b="1">
              <a:solidFill>
                <a:schemeClr val="bg1"/>
              </a:solidFill>
            </a:endParaRPr>
          </a:p>
        </p:txBody>
      </p:sp>
      <p:sp>
        <p:nvSpPr>
          <p:cNvPr id="2" name="Text Box 1"/>
          <p:cNvSpPr txBox="1"/>
          <p:nvPr/>
        </p:nvSpPr>
        <p:spPr>
          <a:xfrm>
            <a:off x="553085" y="1034415"/>
            <a:ext cx="2623185" cy="583565"/>
          </a:xfrm>
          <a:prstGeom prst="rect">
            <a:avLst/>
          </a:prstGeom>
          <a:noFill/>
        </p:spPr>
        <p:txBody>
          <a:bodyPr wrap="square" rtlCol="0">
            <a:spAutoFit/>
          </a:bodyPr>
          <a:p>
            <a:pPr algn="l"/>
            <a:r>
              <a:rPr lang="pt-PT" altLang="en-US" sz="1600">
                <a:solidFill>
                  <a:schemeClr val="bg1"/>
                </a:solidFill>
              </a:rPr>
              <a:t>Clone S3 AWS with CDK</a:t>
            </a:r>
            <a:endParaRPr lang="en-US" sz="1600">
              <a:solidFill>
                <a:schemeClr val="bg1"/>
              </a:solidFill>
            </a:endParaRPr>
          </a:p>
          <a:p>
            <a:endParaRPr lang="en-US" sz="1600">
              <a:solidFill>
                <a:schemeClr val="bg1"/>
              </a:solidFill>
            </a:endParaRPr>
          </a:p>
        </p:txBody>
      </p:sp>
      <p:sp>
        <p:nvSpPr>
          <p:cNvPr id="10" name="Text Box 9"/>
          <p:cNvSpPr txBox="1"/>
          <p:nvPr/>
        </p:nvSpPr>
        <p:spPr>
          <a:xfrm>
            <a:off x="7393940" y="6126480"/>
            <a:ext cx="4234180" cy="275590"/>
          </a:xfrm>
          <a:prstGeom prst="rect">
            <a:avLst/>
          </a:prstGeom>
          <a:noFill/>
        </p:spPr>
        <p:txBody>
          <a:bodyPr wrap="square" rtlCol="0" anchor="t">
            <a:spAutoFit/>
          </a:bodyPr>
          <a:p>
            <a:r>
              <a:rPr lang="en-US" sz="1200">
                <a:solidFill>
                  <a:schemeClr val="bg1"/>
                </a:solidFill>
              </a:rPr>
              <a:t>https://github.com/weder96/aws-image-upload-wsousa</a:t>
            </a:r>
            <a:endParaRPr lang="en-US" sz="1200">
              <a:solidFill>
                <a:schemeClr val="bg1"/>
              </a:solidFill>
            </a:endParaRPr>
          </a:p>
        </p:txBody>
      </p:sp>
      <p:pic>
        <p:nvPicPr>
          <p:cNvPr id="11" name="Picture 10"/>
          <p:cNvPicPr>
            <a:picLocks noChangeAspect="1"/>
          </p:cNvPicPr>
          <p:nvPr/>
        </p:nvPicPr>
        <p:blipFill>
          <a:blip r:embed="rId1"/>
          <a:stretch>
            <a:fillRect/>
          </a:stretch>
        </p:blipFill>
        <p:spPr>
          <a:xfrm>
            <a:off x="6812915" y="309880"/>
            <a:ext cx="5271135" cy="2882900"/>
          </a:xfrm>
          <a:prstGeom prst="rect">
            <a:avLst/>
          </a:prstGeom>
        </p:spPr>
      </p:pic>
      <p:pic>
        <p:nvPicPr>
          <p:cNvPr id="12" name="Picture 11"/>
          <p:cNvPicPr>
            <a:picLocks noChangeAspect="1"/>
          </p:cNvPicPr>
          <p:nvPr/>
        </p:nvPicPr>
        <p:blipFill>
          <a:blip r:embed="rId2"/>
          <a:stretch>
            <a:fillRect/>
          </a:stretch>
        </p:blipFill>
        <p:spPr>
          <a:xfrm>
            <a:off x="564515" y="3019425"/>
            <a:ext cx="8919210" cy="3012440"/>
          </a:xfrm>
          <a:prstGeom prst="rect">
            <a:avLst/>
          </a:prstGeom>
        </p:spPr>
      </p:pic>
      <p:sp>
        <p:nvSpPr>
          <p:cNvPr id="13" name="Text Box 12"/>
          <p:cNvSpPr txBox="1"/>
          <p:nvPr/>
        </p:nvSpPr>
        <p:spPr>
          <a:xfrm>
            <a:off x="7330440" y="6397625"/>
            <a:ext cx="4291965" cy="275590"/>
          </a:xfrm>
          <a:prstGeom prst="rect">
            <a:avLst/>
          </a:prstGeom>
          <a:noFill/>
        </p:spPr>
        <p:txBody>
          <a:bodyPr wrap="square" rtlCol="0" anchor="t">
            <a:spAutoFit/>
          </a:bodyPr>
          <a:p>
            <a:r>
              <a:rPr lang="en-US" sz="1200">
                <a:solidFill>
                  <a:schemeClr val="bg1"/>
                </a:solidFill>
              </a:rPr>
              <a:t>https://github.com/weder96/presentationCampusParty2022</a:t>
            </a:r>
            <a:endParaRPr lang="en-US" sz="1200">
              <a:solidFill>
                <a:schemeClr val="bg1"/>
              </a:solidFill>
            </a:endParaRPr>
          </a:p>
        </p:txBody>
      </p:sp>
      <p:pic>
        <p:nvPicPr>
          <p:cNvPr id="5" name="Picture 4"/>
          <p:cNvPicPr>
            <a:picLocks noChangeAspect="1"/>
          </p:cNvPicPr>
          <p:nvPr/>
        </p:nvPicPr>
        <p:blipFill>
          <a:blip r:embed="rId3"/>
          <a:stretch>
            <a:fillRect/>
          </a:stretch>
        </p:blipFill>
        <p:spPr>
          <a:xfrm>
            <a:off x="9669780" y="3523615"/>
            <a:ext cx="1952625" cy="1971675"/>
          </a:xfrm>
          <a:prstGeom prst="rect">
            <a:avLst/>
          </a:prstGeom>
        </p:spPr>
      </p:pic>
      <p:sp>
        <p:nvSpPr>
          <p:cNvPr id="6" name="Rectangles 5"/>
          <p:cNvSpPr/>
          <p:nvPr/>
        </p:nvSpPr>
        <p:spPr>
          <a:xfrm>
            <a:off x="497840" y="587375"/>
            <a:ext cx="18196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9" name="Text Box 8"/>
          <p:cNvSpPr txBox="1"/>
          <p:nvPr/>
        </p:nvSpPr>
        <p:spPr>
          <a:xfrm>
            <a:off x="553085" y="6031865"/>
            <a:ext cx="2833370" cy="229870"/>
          </a:xfrm>
          <a:prstGeom prst="rect">
            <a:avLst/>
          </a:prstGeom>
          <a:noFill/>
        </p:spPr>
        <p:txBody>
          <a:bodyPr wrap="none" rtlCol="0">
            <a:spAutoFit/>
          </a:bodyPr>
          <a:p>
            <a:pPr algn="l"/>
            <a:r>
              <a:rPr lang="pt-PT" altLang="en-US" sz="900" b="1">
                <a:solidFill>
                  <a:schemeClr val="bg1"/>
                </a:solidFill>
              </a:rPr>
              <a:t>Figure: 1 - FrontEnd (Architecture React)</a:t>
            </a:r>
            <a:endParaRPr lang="pt-PT" altLang="en-US" sz="900" b="1">
              <a:solidFill>
                <a:schemeClr val="bg1"/>
              </a:solidFill>
            </a:endParaRPr>
          </a:p>
        </p:txBody>
      </p:sp>
      <p:sp>
        <p:nvSpPr>
          <p:cNvPr id="8" name="Text Box 7"/>
          <p:cNvSpPr txBox="1"/>
          <p:nvPr/>
        </p:nvSpPr>
        <p:spPr>
          <a:xfrm>
            <a:off x="6843395" y="96520"/>
            <a:ext cx="3559175" cy="229870"/>
          </a:xfrm>
          <a:prstGeom prst="rect">
            <a:avLst/>
          </a:prstGeom>
          <a:noFill/>
        </p:spPr>
        <p:txBody>
          <a:bodyPr wrap="none" rtlCol="0">
            <a:spAutoFit/>
          </a:bodyPr>
          <a:p>
            <a:pPr algn="l"/>
            <a:r>
              <a:rPr lang="pt-PT" altLang="en-US" sz="900" b="1">
                <a:solidFill>
                  <a:schemeClr val="bg1"/>
                </a:solidFill>
              </a:rPr>
              <a:t>Figure: 2 - BackEnd (Architecture Spring boot(Java))</a:t>
            </a:r>
            <a:endParaRPr lang="pt-PT" altLang="en-US" sz="900" b="1">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2122805" cy="398780"/>
          </a:xfrm>
          <a:prstGeom prst="rect">
            <a:avLst/>
          </a:prstGeom>
          <a:noFill/>
        </p:spPr>
        <p:txBody>
          <a:bodyPr wrap="none" rtlCol="0">
            <a:spAutoFit/>
          </a:bodyPr>
          <a:p>
            <a:pPr algn="l"/>
            <a:r>
              <a:rPr lang="pt-PT" altLang="en-US" sz="2000" b="1">
                <a:solidFill>
                  <a:schemeClr val="bg1"/>
                </a:solidFill>
              </a:rPr>
              <a:t>CDK Lifecycle</a:t>
            </a:r>
            <a:endParaRPr lang="pt-PT" altLang="en-US" sz="2000" b="1">
              <a:solidFill>
                <a:schemeClr val="bg1"/>
              </a:solidFill>
            </a:endParaRPr>
          </a:p>
        </p:txBody>
      </p:sp>
      <p:sp>
        <p:nvSpPr>
          <p:cNvPr id="6" name="Rectangles 5"/>
          <p:cNvSpPr/>
          <p:nvPr/>
        </p:nvSpPr>
        <p:spPr>
          <a:xfrm>
            <a:off x="514350" y="587375"/>
            <a:ext cx="22768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7" name="Picture 6"/>
          <p:cNvPicPr>
            <a:picLocks noChangeAspect="1"/>
          </p:cNvPicPr>
          <p:nvPr/>
        </p:nvPicPr>
        <p:blipFill>
          <a:blip r:embed="rId1"/>
          <a:stretch>
            <a:fillRect/>
          </a:stretch>
        </p:blipFill>
        <p:spPr>
          <a:xfrm>
            <a:off x="549910" y="1050925"/>
            <a:ext cx="11157585" cy="3486785"/>
          </a:xfrm>
          <a:prstGeom prst="rect">
            <a:avLst/>
          </a:prstGeom>
        </p:spPr>
      </p:pic>
      <p:sp>
        <p:nvSpPr>
          <p:cNvPr id="9" name="Text Box 8"/>
          <p:cNvSpPr txBox="1"/>
          <p:nvPr/>
        </p:nvSpPr>
        <p:spPr>
          <a:xfrm>
            <a:off x="549910" y="4537710"/>
            <a:ext cx="3020060" cy="229870"/>
          </a:xfrm>
          <a:prstGeom prst="rect">
            <a:avLst/>
          </a:prstGeom>
          <a:noFill/>
        </p:spPr>
        <p:txBody>
          <a:bodyPr wrap="none" rtlCol="0">
            <a:spAutoFit/>
          </a:bodyPr>
          <a:p>
            <a:pPr algn="l"/>
            <a:r>
              <a:rPr lang="pt-PT" altLang="en-US" sz="900" b="1">
                <a:solidFill>
                  <a:schemeClr val="bg1"/>
                </a:solidFill>
              </a:rPr>
              <a:t>Figure: 1 -  How Lifecycle CDK Development</a:t>
            </a:r>
            <a:endParaRPr lang="pt-PT" altLang="en-US" sz="900" b="1">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3" name="Text Box 2"/>
          <p:cNvSpPr txBox="1"/>
          <p:nvPr/>
        </p:nvSpPr>
        <p:spPr>
          <a:xfrm>
            <a:off x="398145" y="226060"/>
            <a:ext cx="3028950" cy="398780"/>
          </a:xfrm>
          <a:prstGeom prst="rect">
            <a:avLst/>
          </a:prstGeom>
          <a:noFill/>
        </p:spPr>
        <p:txBody>
          <a:bodyPr wrap="none" rtlCol="0">
            <a:spAutoFit/>
          </a:bodyPr>
          <a:p>
            <a:pPr algn="l"/>
            <a:r>
              <a:rPr lang="pt-PT" altLang="en-US" sz="2000" b="1">
                <a:solidFill>
                  <a:schemeClr val="bg1"/>
                </a:solidFill>
              </a:rPr>
              <a:t>CDK Code Structure</a:t>
            </a:r>
            <a:endParaRPr lang="pt-PT" altLang="en-US" sz="2000" b="1">
              <a:solidFill>
                <a:schemeClr val="bg1"/>
              </a:solidFill>
            </a:endParaRPr>
          </a:p>
        </p:txBody>
      </p:sp>
      <p:sp>
        <p:nvSpPr>
          <p:cNvPr id="6" name="Rectangles 5"/>
          <p:cNvSpPr/>
          <p:nvPr/>
        </p:nvSpPr>
        <p:spPr>
          <a:xfrm>
            <a:off x="497840" y="587375"/>
            <a:ext cx="364845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5" name="Rounded Rectangle 14"/>
          <p:cNvSpPr/>
          <p:nvPr/>
        </p:nvSpPr>
        <p:spPr>
          <a:xfrm>
            <a:off x="645795" y="2910205"/>
            <a:ext cx="2142490" cy="627380"/>
          </a:xfrm>
          <a:prstGeom prst="roundRect">
            <a:avLst/>
          </a:prstGeom>
          <a:solidFill>
            <a:srgbClr val="527F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1391920" y="3086100"/>
            <a:ext cx="524510" cy="275590"/>
          </a:xfrm>
          <a:prstGeom prst="rect">
            <a:avLst/>
          </a:prstGeom>
          <a:noFill/>
        </p:spPr>
        <p:txBody>
          <a:bodyPr wrap="none" rtlCol="0">
            <a:spAutoFit/>
          </a:bodyPr>
          <a:p>
            <a:r>
              <a:rPr lang="pt-PT" altLang="en-US" sz="1200" b="1">
                <a:solidFill>
                  <a:schemeClr val="bg1"/>
                </a:solidFill>
              </a:rPr>
              <a:t>APP</a:t>
            </a:r>
            <a:endParaRPr lang="pt-PT" altLang="en-US" sz="1200" b="1">
              <a:solidFill>
                <a:schemeClr val="bg1"/>
              </a:solidFill>
            </a:endParaRPr>
          </a:p>
        </p:txBody>
      </p:sp>
      <p:sp>
        <p:nvSpPr>
          <p:cNvPr id="4" name="Rounded Rectangle 3"/>
          <p:cNvSpPr/>
          <p:nvPr/>
        </p:nvSpPr>
        <p:spPr>
          <a:xfrm>
            <a:off x="3596640" y="120586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038600" y="1381760"/>
            <a:ext cx="1148715" cy="275590"/>
          </a:xfrm>
          <a:prstGeom prst="rect">
            <a:avLst/>
          </a:prstGeom>
          <a:noFill/>
        </p:spPr>
        <p:txBody>
          <a:bodyPr wrap="none" rtlCol="0">
            <a:spAutoFit/>
          </a:bodyPr>
          <a:p>
            <a:r>
              <a:rPr lang="pt-PT" altLang="en-US" sz="1200" b="1">
                <a:solidFill>
                  <a:schemeClr val="bg1"/>
                </a:solidFill>
              </a:rPr>
              <a:t>Stack(DEV)</a:t>
            </a:r>
            <a:endParaRPr lang="pt-PT" altLang="en-US" sz="1200" b="1">
              <a:solidFill>
                <a:schemeClr val="bg1"/>
              </a:solidFill>
            </a:endParaRPr>
          </a:p>
        </p:txBody>
      </p:sp>
      <p:sp>
        <p:nvSpPr>
          <p:cNvPr id="8" name="Rounded Rectangle 7"/>
          <p:cNvSpPr/>
          <p:nvPr/>
        </p:nvSpPr>
        <p:spPr>
          <a:xfrm>
            <a:off x="3655060" y="4793615"/>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038600" y="4969510"/>
            <a:ext cx="1155700" cy="275590"/>
          </a:xfrm>
          <a:prstGeom prst="rect">
            <a:avLst/>
          </a:prstGeom>
          <a:noFill/>
        </p:spPr>
        <p:txBody>
          <a:bodyPr wrap="none" rtlCol="0">
            <a:spAutoFit/>
          </a:bodyPr>
          <a:p>
            <a:r>
              <a:rPr lang="pt-PT" altLang="en-US" sz="1200" b="1">
                <a:solidFill>
                  <a:schemeClr val="bg1"/>
                </a:solidFill>
              </a:rPr>
              <a:t>Stack(PRD)</a:t>
            </a:r>
            <a:endParaRPr lang="pt-PT" altLang="en-US" sz="1200" b="1">
              <a:solidFill>
                <a:schemeClr val="bg1"/>
              </a:solidFill>
            </a:endParaRPr>
          </a:p>
        </p:txBody>
      </p:sp>
      <p:sp>
        <p:nvSpPr>
          <p:cNvPr id="11" name="Rounded Rectangle 10"/>
          <p:cNvSpPr/>
          <p:nvPr/>
        </p:nvSpPr>
        <p:spPr>
          <a:xfrm>
            <a:off x="3596640" y="2954020"/>
            <a:ext cx="2142490" cy="627380"/>
          </a:xfrm>
          <a:prstGeom prst="roundRect">
            <a:avLst/>
          </a:prstGeom>
          <a:solidFill>
            <a:srgbClr val="00B05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3980180" y="3129915"/>
            <a:ext cx="1129030" cy="275590"/>
          </a:xfrm>
          <a:prstGeom prst="rect">
            <a:avLst/>
          </a:prstGeom>
          <a:noFill/>
        </p:spPr>
        <p:txBody>
          <a:bodyPr wrap="none" rtlCol="0">
            <a:spAutoFit/>
          </a:bodyPr>
          <a:p>
            <a:r>
              <a:rPr lang="pt-PT" altLang="en-US" sz="1200" b="1">
                <a:solidFill>
                  <a:schemeClr val="bg1"/>
                </a:solidFill>
              </a:rPr>
              <a:t>Stack(UAT)</a:t>
            </a:r>
            <a:endParaRPr lang="pt-PT" altLang="en-US" sz="1200" b="1">
              <a:solidFill>
                <a:schemeClr val="bg1"/>
              </a:solidFill>
            </a:endParaRPr>
          </a:p>
        </p:txBody>
      </p:sp>
      <p:sp>
        <p:nvSpPr>
          <p:cNvPr id="13" name="Rounded Rectangle 12"/>
          <p:cNvSpPr/>
          <p:nvPr/>
        </p:nvSpPr>
        <p:spPr>
          <a:xfrm>
            <a:off x="6821170" y="12033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376795" y="1379220"/>
            <a:ext cx="1018540" cy="275590"/>
          </a:xfrm>
          <a:prstGeom prst="rect">
            <a:avLst/>
          </a:prstGeom>
          <a:noFill/>
        </p:spPr>
        <p:txBody>
          <a:bodyPr wrap="none" rtlCol="0">
            <a:spAutoFit/>
          </a:bodyPr>
          <a:p>
            <a:r>
              <a:rPr lang="pt-PT" altLang="en-US" sz="1200" b="1">
                <a:solidFill>
                  <a:schemeClr val="bg1"/>
                </a:solidFill>
              </a:rPr>
              <a:t>Construct</a:t>
            </a:r>
            <a:endParaRPr lang="pt-PT" altLang="en-US" sz="1200" b="1">
              <a:solidFill>
                <a:schemeClr val="bg1"/>
              </a:solidFill>
            </a:endParaRPr>
          </a:p>
        </p:txBody>
      </p:sp>
      <p:sp>
        <p:nvSpPr>
          <p:cNvPr id="16" name="Rounded Rectangle 15"/>
          <p:cNvSpPr/>
          <p:nvPr/>
        </p:nvSpPr>
        <p:spPr>
          <a:xfrm>
            <a:off x="6906895" y="569976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7290435" y="587565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18" name="Rounded Rectangle 17"/>
          <p:cNvSpPr/>
          <p:nvPr/>
        </p:nvSpPr>
        <p:spPr>
          <a:xfrm>
            <a:off x="9859645" y="124396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10243185" y="141986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4" name="Straight Connector 33"/>
          <p:cNvCxnSpPr/>
          <p:nvPr/>
        </p:nvCxnSpPr>
        <p:spPr>
          <a:xfrm>
            <a:off x="6457315" y="8801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32290" y="91186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900545" y="402653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7284085" y="420243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5" name="Rounded Rectangle 24"/>
          <p:cNvSpPr/>
          <p:nvPr/>
        </p:nvSpPr>
        <p:spPr>
          <a:xfrm>
            <a:off x="6875145" y="25057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7258685" y="26816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27" name="Rounded Rectangle 26"/>
          <p:cNvSpPr/>
          <p:nvPr/>
        </p:nvSpPr>
        <p:spPr>
          <a:xfrm>
            <a:off x="9681210" y="3336925"/>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064750" y="3512820"/>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sp>
        <p:nvSpPr>
          <p:cNvPr id="31" name="Rounded Rectangle 30"/>
          <p:cNvSpPr/>
          <p:nvPr/>
        </p:nvSpPr>
        <p:spPr>
          <a:xfrm>
            <a:off x="9719945" y="4969510"/>
            <a:ext cx="2142490" cy="627380"/>
          </a:xfrm>
          <a:prstGeom prst="roundRect">
            <a:avLst/>
          </a:prstGeom>
          <a:solidFill>
            <a:srgbClr val="D34BD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10103485" y="5145405"/>
            <a:ext cx="1018540" cy="275590"/>
          </a:xfrm>
          <a:prstGeom prst="rect">
            <a:avLst/>
          </a:prstGeom>
          <a:noFill/>
        </p:spPr>
        <p:txBody>
          <a:bodyPr wrap="none" rtlCol="0">
            <a:spAutoFit/>
          </a:bodyPr>
          <a:p>
            <a:pPr algn="l"/>
            <a:r>
              <a:rPr lang="pt-PT" altLang="en-US" sz="1200" b="1">
                <a:solidFill>
                  <a:schemeClr val="bg1"/>
                </a:solidFill>
                <a:sym typeface="+mn-ea"/>
              </a:rPr>
              <a:t>Construct</a:t>
            </a:r>
            <a:endParaRPr lang="pt-PT" altLang="en-US" sz="1200" b="1">
              <a:solidFill>
                <a:schemeClr val="bg1"/>
              </a:solidFill>
            </a:endParaRPr>
          </a:p>
        </p:txBody>
      </p:sp>
      <p:cxnSp>
        <p:nvCxnSpPr>
          <p:cNvPr id="33" name="Curved Connector 32"/>
          <p:cNvCxnSpPr>
            <a:stCxn id="15" idx="0"/>
          </p:cNvCxnSpPr>
          <p:nvPr/>
        </p:nvCxnSpPr>
        <p:spPr>
          <a:xfrm rot="16200000">
            <a:off x="1934210" y="1247775"/>
            <a:ext cx="1445260" cy="187960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2"/>
            <a:endCxn id="8" idx="1"/>
          </p:cNvCxnSpPr>
          <p:nvPr/>
        </p:nvCxnSpPr>
        <p:spPr>
          <a:xfrm rot="5400000" flipV="1">
            <a:off x="1901190" y="3353435"/>
            <a:ext cx="1569720" cy="193802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2788285" y="3283585"/>
            <a:ext cx="808355" cy="317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89275" y="905510"/>
            <a:ext cx="0" cy="547725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23" idx="1"/>
          </p:cNvCxnSpPr>
          <p:nvPr/>
        </p:nvCxnSpPr>
        <p:spPr>
          <a:xfrm>
            <a:off x="5693410" y="3361690"/>
            <a:ext cx="1207135" cy="978535"/>
          </a:xfrm>
          <a:prstGeom prst="curvedConnector3">
            <a:avLst>
              <a:gd name="adj1" fmla="val 50026"/>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4" idx="3"/>
            <a:endCxn id="13" idx="1"/>
          </p:cNvCxnSpPr>
          <p:nvPr/>
        </p:nvCxnSpPr>
        <p:spPr>
          <a:xfrm flipV="1">
            <a:off x="5739130" y="1517015"/>
            <a:ext cx="1082040" cy="2540"/>
          </a:xfrm>
          <a:prstGeom prst="curvedConnector3">
            <a:avLst>
              <a:gd name="adj1" fmla="val 50000"/>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a:off x="5797550" y="5245100"/>
            <a:ext cx="1109345" cy="905510"/>
          </a:xfrm>
          <a:prstGeom prst="curvedConnector3">
            <a:avLst>
              <a:gd name="adj1" fmla="val 5002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25" idx="1"/>
          </p:cNvCxnSpPr>
          <p:nvPr/>
        </p:nvCxnSpPr>
        <p:spPr>
          <a:xfrm flipV="1">
            <a:off x="5719445" y="2819400"/>
            <a:ext cx="1155700" cy="521335"/>
          </a:xfrm>
          <a:prstGeom prst="curvedConnector3">
            <a:avLst>
              <a:gd name="adj1" fmla="val 5005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8" idx="1"/>
          </p:cNvCxnSpPr>
          <p:nvPr/>
        </p:nvCxnSpPr>
        <p:spPr>
          <a:xfrm>
            <a:off x="8941435" y="1551305"/>
            <a:ext cx="918210" cy="6350"/>
          </a:xfrm>
          <a:prstGeom prst="curvedConnector3">
            <a:avLst>
              <a:gd name="adj1" fmla="val 50069"/>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endCxn id="27" idx="0"/>
          </p:cNvCxnSpPr>
          <p:nvPr/>
        </p:nvCxnSpPr>
        <p:spPr>
          <a:xfrm rot="5400000" flipV="1">
            <a:off x="8938260" y="1522730"/>
            <a:ext cx="1817370" cy="1811020"/>
          </a:xfrm>
          <a:prstGeom prst="curvedConnector3">
            <a:avLst>
              <a:gd name="adj1" fmla="val 50035"/>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a:endCxn id="31" idx="0"/>
          </p:cNvCxnSpPr>
          <p:nvPr/>
        </p:nvCxnSpPr>
        <p:spPr>
          <a:xfrm>
            <a:off x="9043035" y="4337050"/>
            <a:ext cx="1748155" cy="6324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endCxn id="31" idx="1"/>
          </p:cNvCxnSpPr>
          <p:nvPr/>
        </p:nvCxnSpPr>
        <p:spPr>
          <a:xfrm rot="16200000">
            <a:off x="9020175" y="5312410"/>
            <a:ext cx="728980" cy="670560"/>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
        <p:nvSpPr>
          <p:cNvPr id="47" name="Text Box 46"/>
          <p:cNvSpPr txBox="1"/>
          <p:nvPr/>
        </p:nvSpPr>
        <p:spPr>
          <a:xfrm>
            <a:off x="283210" y="5576570"/>
            <a:ext cx="2054860" cy="645160"/>
          </a:xfrm>
          <a:prstGeom prst="rect">
            <a:avLst/>
          </a:prstGeom>
          <a:noFill/>
        </p:spPr>
        <p:txBody>
          <a:bodyPr wrap="none" rtlCol="0">
            <a:spAutoFit/>
          </a:bodyPr>
          <a:p>
            <a:pPr algn="l"/>
            <a:r>
              <a:rPr lang="en-US" sz="1200">
                <a:solidFill>
                  <a:schemeClr val="bg1"/>
                </a:solidFill>
              </a:rPr>
              <a:t>Executable program</a:t>
            </a:r>
            <a:endParaRPr lang="en-US" sz="1200">
              <a:solidFill>
                <a:schemeClr val="bg1"/>
              </a:solidFill>
            </a:endParaRPr>
          </a:p>
          <a:p>
            <a:pPr algn="l"/>
            <a:r>
              <a:rPr lang="en-US" sz="1200">
                <a:solidFill>
                  <a:schemeClr val="bg1"/>
                </a:solidFill>
              </a:rPr>
              <a:t>Used to render and deploy </a:t>
            </a:r>
            <a:endParaRPr lang="en-US" sz="1200">
              <a:solidFill>
                <a:schemeClr val="bg1"/>
              </a:solidFill>
            </a:endParaRPr>
          </a:p>
          <a:p>
            <a:pPr algn="l"/>
            <a:r>
              <a:rPr lang="en-US" sz="1200">
                <a:solidFill>
                  <a:schemeClr val="bg1"/>
                </a:solidFill>
              </a:rPr>
              <a:t>cfn templates</a:t>
            </a:r>
            <a:endParaRPr lang="en-US" sz="1200">
              <a:solidFill>
                <a:schemeClr val="bg1"/>
              </a:solidFill>
            </a:endParaRPr>
          </a:p>
        </p:txBody>
      </p:sp>
      <p:sp>
        <p:nvSpPr>
          <p:cNvPr id="48" name="Text Box 47"/>
          <p:cNvSpPr txBox="1"/>
          <p:nvPr/>
        </p:nvSpPr>
        <p:spPr>
          <a:xfrm>
            <a:off x="1057910" y="764540"/>
            <a:ext cx="858520" cy="368300"/>
          </a:xfrm>
          <a:prstGeom prst="rect">
            <a:avLst/>
          </a:prstGeom>
          <a:noFill/>
        </p:spPr>
        <p:txBody>
          <a:bodyPr wrap="square" rtlCol="0" anchor="t">
            <a:spAutoFit/>
          </a:bodyPr>
          <a:p>
            <a:r>
              <a:rPr lang="en-US" b="1">
                <a:solidFill>
                  <a:schemeClr val="bg1"/>
                </a:solidFill>
              </a:rPr>
              <a:t>Apps</a:t>
            </a:r>
            <a:endParaRPr lang="en-US" b="1">
              <a:solidFill>
                <a:schemeClr val="bg1"/>
              </a:solidFill>
            </a:endParaRPr>
          </a:p>
        </p:txBody>
      </p:sp>
      <p:sp>
        <p:nvSpPr>
          <p:cNvPr id="49" name="Text Box 48"/>
          <p:cNvSpPr txBox="1"/>
          <p:nvPr/>
        </p:nvSpPr>
        <p:spPr>
          <a:xfrm>
            <a:off x="4262120" y="766445"/>
            <a:ext cx="1043305" cy="368300"/>
          </a:xfrm>
          <a:prstGeom prst="rect">
            <a:avLst/>
          </a:prstGeom>
          <a:noFill/>
        </p:spPr>
        <p:txBody>
          <a:bodyPr wrap="square" rtlCol="0" anchor="t">
            <a:spAutoFit/>
          </a:bodyPr>
          <a:p>
            <a:r>
              <a:rPr lang="pt-PT" altLang="en-US" b="1">
                <a:solidFill>
                  <a:schemeClr val="bg1"/>
                </a:solidFill>
              </a:rPr>
              <a:t>Stacks</a:t>
            </a:r>
            <a:endParaRPr lang="pt-PT" altLang="en-US" b="1">
              <a:solidFill>
                <a:schemeClr val="bg1"/>
              </a:solidFill>
            </a:endParaRPr>
          </a:p>
        </p:txBody>
      </p:sp>
      <p:sp>
        <p:nvSpPr>
          <p:cNvPr id="50" name="Text Box 49"/>
          <p:cNvSpPr txBox="1"/>
          <p:nvPr/>
        </p:nvSpPr>
        <p:spPr>
          <a:xfrm>
            <a:off x="7113270" y="769620"/>
            <a:ext cx="1497330"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1" name="Text Box 50"/>
          <p:cNvSpPr txBox="1"/>
          <p:nvPr/>
        </p:nvSpPr>
        <p:spPr>
          <a:xfrm>
            <a:off x="10175875" y="769620"/>
            <a:ext cx="1572895" cy="368300"/>
          </a:xfrm>
          <a:prstGeom prst="rect">
            <a:avLst/>
          </a:prstGeom>
          <a:noFill/>
        </p:spPr>
        <p:txBody>
          <a:bodyPr wrap="square" rtlCol="0" anchor="t">
            <a:spAutoFit/>
          </a:bodyPr>
          <a:p>
            <a:r>
              <a:rPr lang="pt-PT" altLang="en-US" b="1">
                <a:solidFill>
                  <a:schemeClr val="bg1"/>
                </a:solidFill>
                <a:sym typeface="+mn-ea"/>
              </a:rPr>
              <a:t>Construct</a:t>
            </a:r>
            <a:endParaRPr lang="pt-PT" altLang="en-US" b="1">
              <a:solidFill>
                <a:schemeClr val="bg1"/>
              </a:solidFill>
            </a:endParaRPr>
          </a:p>
        </p:txBody>
      </p:sp>
      <p:sp>
        <p:nvSpPr>
          <p:cNvPr id="52" name="Text Box 51"/>
          <p:cNvSpPr txBox="1"/>
          <p:nvPr/>
        </p:nvSpPr>
        <p:spPr>
          <a:xfrm>
            <a:off x="3684270" y="5681980"/>
            <a:ext cx="2436495" cy="460375"/>
          </a:xfrm>
          <a:prstGeom prst="rect">
            <a:avLst/>
          </a:prstGeom>
          <a:noFill/>
        </p:spPr>
        <p:txBody>
          <a:bodyPr wrap="none" rtlCol="0">
            <a:spAutoFit/>
          </a:bodyPr>
          <a:p>
            <a:pPr algn="l"/>
            <a:r>
              <a:rPr lang="en-US" sz="1200">
                <a:solidFill>
                  <a:schemeClr val="bg1"/>
                </a:solidFill>
              </a:rPr>
              <a:t>Deployable unit</a:t>
            </a:r>
            <a:endParaRPr lang="en-US" sz="1200">
              <a:solidFill>
                <a:schemeClr val="bg1"/>
              </a:solidFill>
            </a:endParaRPr>
          </a:p>
          <a:p>
            <a:pPr algn="l"/>
            <a:r>
              <a:rPr lang="en-US" sz="1200">
                <a:solidFill>
                  <a:schemeClr val="bg1"/>
                </a:solidFill>
              </a:rPr>
              <a:t>Knows about region and account</a:t>
            </a:r>
            <a:endParaRPr lang="en-US" sz="1200">
              <a:solidFill>
                <a:schemeClr val="bg1"/>
              </a:solidFill>
            </a:endParaRPr>
          </a:p>
        </p:txBody>
      </p:sp>
      <p:sp>
        <p:nvSpPr>
          <p:cNvPr id="53" name="Text Box 52"/>
          <p:cNvSpPr txBox="1"/>
          <p:nvPr/>
        </p:nvSpPr>
        <p:spPr>
          <a:xfrm>
            <a:off x="9399905" y="5885815"/>
            <a:ext cx="2770505" cy="460375"/>
          </a:xfrm>
          <a:prstGeom prst="rect">
            <a:avLst/>
          </a:prstGeom>
          <a:noFill/>
        </p:spPr>
        <p:txBody>
          <a:bodyPr wrap="none" rtlCol="0">
            <a:spAutoFit/>
          </a:bodyPr>
          <a:p>
            <a:pPr algn="l"/>
            <a:r>
              <a:rPr lang="en-US" sz="1200">
                <a:solidFill>
                  <a:schemeClr val="bg1"/>
                </a:solidFill>
              </a:rPr>
              <a:t>Representations of AWS resources</a:t>
            </a:r>
            <a:endParaRPr lang="en-US" sz="1200">
              <a:solidFill>
                <a:schemeClr val="bg1"/>
              </a:solidFill>
            </a:endParaRPr>
          </a:p>
          <a:p>
            <a:pPr algn="l"/>
            <a:r>
              <a:rPr lang="en-US" sz="1200">
                <a:solidFill>
                  <a:schemeClr val="bg1"/>
                </a:solidFill>
              </a:rPr>
              <a:t>Can form a hierarchical tree structure</a:t>
            </a:r>
            <a:endParaRPr lang="en-US" sz="1200">
              <a:solidFill>
                <a:schemeClr val="bg1"/>
              </a:solidFill>
            </a:endParaRPr>
          </a:p>
        </p:txBody>
      </p:sp>
      <p:cxnSp>
        <p:nvCxnSpPr>
          <p:cNvPr id="54" name="Curved Connector 53"/>
          <p:cNvCxnSpPr>
            <a:endCxn id="27" idx="1"/>
          </p:cNvCxnSpPr>
          <p:nvPr/>
        </p:nvCxnSpPr>
        <p:spPr>
          <a:xfrm rot="16200000">
            <a:off x="9030335" y="3669030"/>
            <a:ext cx="668655" cy="631825"/>
          </a:xfrm>
          <a:prstGeom prst="curvedConnector2">
            <a:avLst/>
          </a:prstGeom>
          <a:ln w="25400">
            <a:solidFill>
              <a:srgbClr val="09B6A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20065" y="1660525"/>
            <a:ext cx="10163810" cy="4610100"/>
          </a:xfrm>
          <a:prstGeom prst="rect">
            <a:avLst/>
          </a:prstGeom>
        </p:spPr>
      </p:pic>
      <p:sp>
        <p:nvSpPr>
          <p:cNvPr id="2" name="Rectangles 1"/>
          <p:cNvSpPr/>
          <p:nvPr/>
        </p:nvSpPr>
        <p:spPr>
          <a:xfrm>
            <a:off x="8161655" y="6287135"/>
            <a:ext cx="3743325" cy="450850"/>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960100" y="5183505"/>
            <a:ext cx="678815" cy="678815"/>
          </a:xfrm>
          <a:prstGeom prst="rect">
            <a:avLst/>
          </a:prstGeom>
        </p:spPr>
      </p:pic>
      <p:sp>
        <p:nvSpPr>
          <p:cNvPr id="5" name="Text Box 4"/>
          <p:cNvSpPr txBox="1"/>
          <p:nvPr/>
        </p:nvSpPr>
        <p:spPr>
          <a:xfrm>
            <a:off x="8255000" y="6367145"/>
            <a:ext cx="3487420" cy="306705"/>
          </a:xfrm>
          <a:prstGeom prst="rect">
            <a:avLst/>
          </a:prstGeom>
          <a:noFill/>
        </p:spPr>
        <p:txBody>
          <a:bodyPr wrap="none" rtlCol="0">
            <a:spAutoFit/>
          </a:bodyPr>
          <a:p>
            <a:pPr algn="l"/>
            <a:r>
              <a:rPr lang="en-US" sz="1400">
                <a:solidFill>
                  <a:schemeClr val="bg1"/>
                </a:solidFill>
              </a:rPr>
              <a:t>https://github.com/weder96/poc-cdk-java</a:t>
            </a:r>
            <a:endParaRPr lang="en-US" sz="1400">
              <a:solidFill>
                <a:schemeClr val="bg1"/>
              </a:solidFill>
            </a:endParaRPr>
          </a:p>
        </p:txBody>
      </p:sp>
      <p:pic>
        <p:nvPicPr>
          <p:cNvPr id="7" name="Picture 6"/>
          <p:cNvPicPr>
            <a:picLocks noChangeAspect="1"/>
          </p:cNvPicPr>
          <p:nvPr/>
        </p:nvPicPr>
        <p:blipFill>
          <a:blip r:embed="rId3"/>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Proof of Concepts  AWS CDK</a:t>
            </a:r>
            <a:endParaRPr lang="pt-PT" altLang="en-US" sz="2000" b="1" dirty="0">
              <a:solidFill>
                <a:schemeClr val="bg1"/>
              </a:solidFill>
            </a:endParaRPr>
          </a:p>
        </p:txBody>
      </p:sp>
      <p:sp>
        <p:nvSpPr>
          <p:cNvPr id="9" name="Text Box 8"/>
          <p:cNvSpPr txBox="1"/>
          <p:nvPr/>
        </p:nvSpPr>
        <p:spPr>
          <a:xfrm>
            <a:off x="374015" y="728980"/>
            <a:ext cx="10780395" cy="737235"/>
          </a:xfrm>
          <a:prstGeom prst="rect">
            <a:avLst/>
          </a:prstGeom>
          <a:noFill/>
        </p:spPr>
        <p:txBody>
          <a:bodyPr wrap="square" rtlCol="0" anchor="t">
            <a:spAutoFit/>
          </a:bodyPr>
          <a:p>
            <a:pPr algn="l"/>
            <a:r>
              <a:rPr lang="en-US" sz="1400">
                <a:solidFill>
                  <a:schemeClr val="bg1"/>
                </a:solidFill>
              </a:rPr>
              <a:t>The purpose of this PoC is to understand how to use the CDK </a:t>
            </a:r>
            <a:r>
              <a:rPr lang="en-US" sz="1400" b="1">
                <a:solidFill>
                  <a:schemeClr val="bg1"/>
                </a:solidFill>
              </a:rPr>
              <a:t>to generate the infra(JAVA)</a:t>
            </a:r>
            <a:r>
              <a:rPr lang="en-US" sz="1400">
                <a:solidFill>
                  <a:schemeClr val="bg1"/>
                </a:solidFill>
              </a:rPr>
              <a:t> of a </a:t>
            </a:r>
            <a:r>
              <a:rPr lang="en-US" sz="1400" b="1">
                <a:solidFill>
                  <a:schemeClr val="bg1"/>
                </a:solidFill>
              </a:rPr>
              <a:t>CRUD(Create, Read, Update, Delete)</a:t>
            </a:r>
            <a:r>
              <a:rPr lang="en-US" sz="1400">
                <a:solidFill>
                  <a:schemeClr val="bg1"/>
                </a:solidFill>
              </a:rPr>
              <a:t> using , </a:t>
            </a:r>
            <a:r>
              <a:rPr lang="en-US" sz="1400" b="1">
                <a:solidFill>
                  <a:schemeClr val="bg1"/>
                </a:solidFill>
              </a:rPr>
              <a:t>API Gateway, lambdas(Python) and DynamoDB</a:t>
            </a:r>
            <a:r>
              <a:rPr lang="en-US" sz="1400">
                <a:solidFill>
                  <a:schemeClr val="bg1"/>
                </a:solidFill>
              </a:rPr>
              <a:t>, its advantages and limitations of </a:t>
            </a:r>
            <a:r>
              <a:rPr lang="en-US" sz="1400" b="1">
                <a:solidFill>
                  <a:schemeClr val="bg1"/>
                </a:solidFill>
              </a:rPr>
              <a:t>traditional use with the creation of a Cloudformation(SAM) template</a:t>
            </a:r>
            <a:r>
              <a:rPr lang="en-US" sz="1400">
                <a:solidFill>
                  <a:schemeClr val="bg1"/>
                </a:solidFill>
              </a:rPr>
              <a:t>.</a:t>
            </a:r>
            <a:endParaRPr lang="en-US" sz="1400">
              <a:solidFill>
                <a:schemeClr val="bg1"/>
              </a:solidFill>
            </a:endParaRPr>
          </a:p>
        </p:txBody>
      </p:sp>
      <p:pic>
        <p:nvPicPr>
          <p:cNvPr id="3" name="Picture 2"/>
          <p:cNvPicPr>
            <a:picLocks noChangeAspect="1"/>
          </p:cNvPicPr>
          <p:nvPr/>
        </p:nvPicPr>
        <p:blipFill>
          <a:blip r:embed="rId4"/>
          <a:stretch>
            <a:fillRect/>
          </a:stretch>
        </p:blipFill>
        <p:spPr>
          <a:xfrm>
            <a:off x="9450070" y="1720850"/>
            <a:ext cx="2292350" cy="2316480"/>
          </a:xfrm>
          <a:prstGeom prst="rect">
            <a:avLst/>
          </a:prstGeom>
        </p:spPr>
      </p:pic>
      <p:sp>
        <p:nvSpPr>
          <p:cNvPr id="10" name="Rectangles 9"/>
          <p:cNvSpPr/>
          <p:nvPr/>
        </p:nvSpPr>
        <p:spPr>
          <a:xfrm>
            <a:off x="711200" y="2989580"/>
            <a:ext cx="1230630"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710565" y="4707255"/>
            <a:ext cx="1853565" cy="133858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1678940" y="3073400"/>
            <a:ext cx="174625" cy="166370"/>
          </a:xfrm>
          <a:prstGeom prst="rect">
            <a:avLst/>
          </a:prstGeom>
          <a:blipFill>
            <a:blip r:embed="rId5" cstate="print"/>
            <a:stretch>
              <a:fillRect/>
            </a:stretch>
          </a:blipFill>
        </p:spPr>
        <p:txBody>
          <a:bodyPr wrap="square" lIns="0" tIns="0" rIns="0" bIns="0" rtlCol="0"/>
          <a:p/>
        </p:txBody>
      </p:sp>
      <p:pic>
        <p:nvPicPr>
          <p:cNvPr id="14" name="Picture 13"/>
          <p:cNvPicPr>
            <a:picLocks noChangeAspect="1"/>
          </p:cNvPicPr>
          <p:nvPr/>
        </p:nvPicPr>
        <p:blipFill>
          <a:blip r:embed="rId6"/>
          <a:stretch>
            <a:fillRect/>
          </a:stretch>
        </p:blipFill>
        <p:spPr>
          <a:xfrm>
            <a:off x="2068830" y="4707255"/>
            <a:ext cx="421005" cy="42100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6" name="Text Box 5"/>
          <p:cNvSpPr txBox="1"/>
          <p:nvPr/>
        </p:nvSpPr>
        <p:spPr>
          <a:xfrm>
            <a:off x="635000" y="6287135"/>
            <a:ext cx="4171315" cy="229870"/>
          </a:xfrm>
          <a:prstGeom prst="rect">
            <a:avLst/>
          </a:prstGeom>
          <a:noFill/>
        </p:spPr>
        <p:txBody>
          <a:bodyPr wrap="none" rtlCol="0">
            <a:spAutoFit/>
          </a:bodyPr>
          <a:p>
            <a:pPr algn="l"/>
            <a:r>
              <a:rPr lang="pt-PT" altLang="en-US" sz="900" b="1">
                <a:solidFill>
                  <a:schemeClr val="bg1"/>
                </a:solidFill>
              </a:rPr>
              <a:t>Figure: 1 -  Project CDK (Java 11), folder lambda(Python 3.10)</a:t>
            </a:r>
            <a:endParaRPr lang="pt-PT" altLang="en-US" sz="900"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8841105" y="6299835"/>
            <a:ext cx="3218815" cy="33718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1"/>
          <a:stretch>
            <a:fillRect/>
          </a:stretch>
        </p:blipFill>
        <p:spPr>
          <a:xfrm>
            <a:off x="11547475" y="758825"/>
            <a:ext cx="483870" cy="483870"/>
          </a:xfrm>
          <a:prstGeom prst="rect">
            <a:avLst/>
          </a:prstGeom>
        </p:spPr>
      </p:pic>
      <p:sp>
        <p:nvSpPr>
          <p:cNvPr id="5" name="Text Box 4"/>
          <p:cNvSpPr txBox="1"/>
          <p:nvPr/>
        </p:nvSpPr>
        <p:spPr>
          <a:xfrm>
            <a:off x="8926195" y="6330315"/>
            <a:ext cx="3018155" cy="275590"/>
          </a:xfrm>
          <a:prstGeom prst="rect">
            <a:avLst/>
          </a:prstGeom>
          <a:noFill/>
        </p:spPr>
        <p:txBody>
          <a:bodyPr wrap="none" rtlCol="0">
            <a:spAutoFit/>
          </a:bodyPr>
          <a:p>
            <a:pPr algn="l"/>
            <a:r>
              <a:rPr lang="en-US" sz="1200">
                <a:solidFill>
                  <a:schemeClr val="bg1"/>
                </a:solidFill>
              </a:rPr>
              <a:t>https://github.com/weder96/poc-cdk-java</a:t>
            </a:r>
            <a:endParaRPr lang="en-US" sz="1200">
              <a:solidFill>
                <a:schemeClr val="bg1"/>
              </a:solidFill>
            </a:endParaRPr>
          </a:p>
        </p:txBody>
      </p:sp>
      <p:pic>
        <p:nvPicPr>
          <p:cNvPr id="7" name="Picture 6"/>
          <p:cNvPicPr>
            <a:picLocks noChangeAspect="1"/>
          </p:cNvPicPr>
          <p:nvPr/>
        </p:nvPicPr>
        <p:blipFill>
          <a:blip r:embed="rId2"/>
          <a:stretch>
            <a:fillRect/>
          </a:stretch>
        </p:blipFill>
        <p:spPr>
          <a:xfrm>
            <a:off x="11062335" y="40640"/>
            <a:ext cx="1099185" cy="506730"/>
          </a:xfrm>
          <a:prstGeom prst="rect">
            <a:avLst/>
          </a:prstGeom>
        </p:spPr>
      </p:pic>
      <p:sp>
        <p:nvSpPr>
          <p:cNvPr id="8" name="Title 1"/>
          <p:cNvSpPr>
            <a:spLocks noGrp="1"/>
          </p:cNvSpPr>
          <p:nvPr/>
        </p:nvSpPr>
        <p:spPr>
          <a:xfrm>
            <a:off x="393065" y="150495"/>
            <a:ext cx="8103235" cy="436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Use Case  AWS CDK - CRUD </a:t>
            </a:r>
            <a:endParaRPr lang="pt-PT" altLang="en-US" sz="2000" b="1" dirty="0">
              <a:solidFill>
                <a:schemeClr val="bg1"/>
              </a:solidFill>
            </a:endParaRPr>
          </a:p>
        </p:txBody>
      </p:sp>
      <p:sp>
        <p:nvSpPr>
          <p:cNvPr id="54" name="Rectangle 53"/>
          <p:cNvSpPr/>
          <p:nvPr/>
        </p:nvSpPr>
        <p:spPr>
          <a:xfrm>
            <a:off x="4336415" y="94996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10" name="TextBox 16"/>
          <p:cNvSpPr txBox="1">
            <a:spLocks noChangeArrowheads="1"/>
          </p:cNvSpPr>
          <p:nvPr/>
        </p:nvSpPr>
        <p:spPr bwMode="auto">
          <a:xfrm>
            <a:off x="4333875" y="147637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0"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3114" y="10521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p:nvSpPr>
        <p:spPr bwMode="auto">
          <a:xfrm>
            <a:off x="5817235" y="150114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2"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0750" y="104330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a:off x="2959735" y="1402715"/>
            <a:ext cx="121856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17"/>
          <p:cNvSpPr txBox="1">
            <a:spLocks noChangeArrowheads="1"/>
          </p:cNvSpPr>
          <p:nvPr/>
        </p:nvSpPr>
        <p:spPr bwMode="auto">
          <a:xfrm>
            <a:off x="3084195" y="105283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create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cxnSp>
        <p:nvCxnSpPr>
          <p:cNvPr id="28" name="Straight Arrow Connector 27"/>
          <p:cNvCxnSpPr/>
          <p:nvPr/>
        </p:nvCxnSpPr>
        <p:spPr>
          <a:xfrm>
            <a:off x="5104130" y="127190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7"/>
          <p:cNvPicPr>
            <a:picLocks noChangeAspect="1" noChangeArrowheads="1"/>
          </p:cNvPicPr>
          <p:nvPr/>
        </p:nvPicPr>
        <p:blipFill>
          <a:blip r:embed="rId7"/>
          <a:srcRect/>
          <a:stretch>
            <a:fillRect/>
          </a:stretch>
        </p:blipFill>
        <p:spPr bwMode="auto">
          <a:xfrm>
            <a:off x="2259330" y="101536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p:cNvSpPr txBox="1">
            <a:spLocks noChangeArrowheads="1"/>
          </p:cNvSpPr>
          <p:nvPr/>
        </p:nvSpPr>
        <p:spPr bwMode="auto">
          <a:xfrm>
            <a:off x="1874520" y="1635125"/>
            <a:ext cx="15646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Amazon </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1000" dirty="0">
                <a:solidFill>
                  <a:schemeClr val="bg1"/>
                </a:solidFill>
                <a:latin typeface="Inter Light" panose="02000403000000020004" charset="0"/>
                <a:ea typeface="Amazon Ember" panose="020B0603020204020204" pitchFamily="34" charset="0"/>
                <a:cs typeface="Inter Light" panose="02000403000000020004" charset="0"/>
              </a:rPr>
              <a:t>API Gateway</a:t>
            </a:r>
            <a:endParaRPr lang="en-US"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31" name="Picture 30" descr="user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785" y="1093470"/>
            <a:ext cx="448310" cy="358775"/>
          </a:xfrm>
          <a:prstGeom prst="rect">
            <a:avLst/>
          </a:prstGeom>
        </p:spPr>
      </p:pic>
      <p:cxnSp>
        <p:nvCxnSpPr>
          <p:cNvPr id="32" name="Straight Arrow Connector 31"/>
          <p:cNvCxnSpPr/>
          <p:nvPr/>
        </p:nvCxnSpPr>
        <p:spPr>
          <a:xfrm>
            <a:off x="1239520" y="1313180"/>
            <a:ext cx="96266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9"/>
          <p:cNvSpPr txBox="1">
            <a:spLocks noChangeArrowheads="1"/>
          </p:cNvSpPr>
          <p:nvPr/>
        </p:nvSpPr>
        <p:spPr bwMode="auto">
          <a:xfrm>
            <a:off x="593725" y="1544955"/>
            <a:ext cx="6457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sz="1200" dirty="0">
                <a:solidFill>
                  <a:schemeClr val="bg1"/>
                </a:solidFill>
                <a:latin typeface="Inter Light" panose="02000403000000020004" charset="0"/>
                <a:ea typeface="Amazon Ember" panose="020B0603020204020204" pitchFamily="34" charset="0"/>
                <a:cs typeface="Inter Light" panose="02000403000000020004" charset="0"/>
              </a:rPr>
              <a:t>Users</a:t>
            </a:r>
            <a:endParaRPr lang="pt-PT"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04464" name="TextBox 19"/>
          <p:cNvSpPr txBox="1">
            <a:spLocks noChangeArrowheads="1"/>
          </p:cNvSpPr>
          <p:nvPr/>
        </p:nvSpPr>
        <p:spPr bwMode="auto">
          <a:xfrm>
            <a:off x="9174480" y="3717290"/>
            <a:ext cx="91059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DynamoDB</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Table</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(orders)</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44" name="Graphic 29"/>
          <p:cNvPicPr>
            <a:picLocks noChangeAspect="1" noChangeArrowheads="1"/>
          </p:cNvPicPr>
          <p:nvPr/>
        </p:nvPicPr>
        <p:blipFill>
          <a:blip r:embed="rId10">
            <a:extLst>
              <a:ext uri="{96DAC541-7B7A-43D3-8B79-37D633B846F1}">
                <asvg:svgBlip xmlns:asvg="http://schemas.microsoft.com/office/drawing/2016/SVG/main" r:embed="rId11"/>
              </a:ext>
            </a:extLst>
          </a:blip>
          <a:srcRect/>
          <a:stretch>
            <a:fillRect/>
          </a:stretch>
        </p:blipFill>
        <p:spPr bwMode="auto">
          <a:xfrm>
            <a:off x="9388320" y="3287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p:cNvSpPr txBox="1">
            <a:spLocks noChangeArrowheads="1"/>
          </p:cNvSpPr>
          <p:nvPr/>
        </p:nvSpPr>
        <p:spPr bwMode="auto">
          <a:xfrm>
            <a:off x="7665403" y="2408555"/>
            <a:ext cx="229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endParaRPr lang="en-US" altLang="en-US" sz="120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33125" name="Graphic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7345" y="6281420"/>
            <a:ext cx="33591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0" name="TextBox 9"/>
          <p:cNvSpPr txBox="1">
            <a:spLocks noChangeArrowheads="1"/>
          </p:cNvSpPr>
          <p:nvPr/>
        </p:nvSpPr>
        <p:spPr bwMode="auto">
          <a:xfrm>
            <a:off x="1905000" y="6276975"/>
            <a:ext cx="17703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Amazon CloudWatch</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69" name="Freeform 68"/>
          <p:cNvSpPr/>
          <p:nvPr/>
        </p:nvSpPr>
        <p:spPr>
          <a:xfrm flipH="1" flipV="1">
            <a:off x="2617470" y="1665605"/>
            <a:ext cx="1560830" cy="89598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70" name="Freeform 69"/>
          <p:cNvSpPr/>
          <p:nvPr/>
        </p:nvSpPr>
        <p:spPr>
          <a:xfrm flipH="1" flipV="1">
            <a:off x="2618105" y="257746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pic>
        <p:nvPicPr>
          <p:cNvPr id="71" name="Graphic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715" y="552259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2"/>
          <p:cNvSpPr txBox="1">
            <a:spLocks noChangeArrowheads="1"/>
          </p:cNvSpPr>
          <p:nvPr/>
        </p:nvSpPr>
        <p:spPr bwMode="auto">
          <a:xfrm>
            <a:off x="3810" y="6188075"/>
            <a:ext cx="1388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200" dirty="0">
                <a:solidFill>
                  <a:schemeClr val="bg1"/>
                </a:solidFill>
                <a:latin typeface="Inter Light" panose="02000403000000020004" charset="0"/>
                <a:ea typeface="Amazon Ember" panose="020B0603020204020204" pitchFamily="34" charset="0"/>
                <a:cs typeface="Inter Light" panose="02000403000000020004" charset="0"/>
              </a:rPr>
              <a:t>AWS CloudFormation</a:t>
            </a:r>
            <a:endParaRPr lang="en-US" altLang="en-US" sz="12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85" name="TextBox 27"/>
          <p:cNvSpPr txBox="1">
            <a:spLocks noChangeArrowheads="1"/>
          </p:cNvSpPr>
          <p:nvPr/>
        </p:nvSpPr>
        <p:spPr bwMode="auto">
          <a:xfrm>
            <a:off x="1021715" y="5918835"/>
            <a:ext cx="609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1100" dirty="0">
                <a:solidFill>
                  <a:schemeClr val="bg1"/>
                </a:solidFill>
                <a:latin typeface="Inter Light" panose="02000403000000020004" charset="0"/>
                <a:ea typeface="Amazon Ember" panose="020B0603020204020204" pitchFamily="34" charset="0"/>
                <a:cs typeface="Inter Light" panose="02000403000000020004" charset="0"/>
              </a:rPr>
              <a:t>Stack</a:t>
            </a:r>
            <a:endParaRPr lang="en-US"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8" name="Graphic 34"/>
          <p:cNvPicPr>
            <a:picLocks noChangeAspect="1" noChangeArrowheads="1"/>
          </p:cNvPicPr>
          <p:nvPr/>
        </p:nvPicPr>
        <p:blipFill>
          <a:blip r:embed="rId14">
            <a:extLst>
              <a:ext uri="{96DAC541-7B7A-43D3-8B79-37D633B846F1}">
                <asvg:svgBlip xmlns:asvg="http://schemas.microsoft.com/office/drawing/2016/SVG/main" r:embed="rId15"/>
              </a:ext>
            </a:extLst>
          </a:blip>
          <a:srcRect/>
          <a:stretch>
            <a:fillRect/>
          </a:stretch>
        </p:blipFill>
        <p:spPr bwMode="auto">
          <a:xfrm>
            <a:off x="1109149" y="5503863"/>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p:cNvSpPr txBox="1">
            <a:spLocks noChangeArrowheads="1"/>
          </p:cNvSpPr>
          <p:nvPr/>
        </p:nvSpPr>
        <p:spPr bwMode="auto">
          <a:xfrm>
            <a:off x="3045460" y="22758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update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8" name="Rectangle 37"/>
          <p:cNvSpPr/>
          <p:nvPr/>
        </p:nvSpPr>
        <p:spPr>
          <a:xfrm>
            <a:off x="1601470" y="751205"/>
            <a:ext cx="10426700" cy="589153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r>
              <a:rPr lang="en-US" sz="1000" dirty="0">
                <a:solidFill>
                  <a:schemeClr val="bg1"/>
                </a:solidFill>
                <a:latin typeface="Inter Light" panose="02000403000000020004" charset="0"/>
                <a:cs typeface="Inter Light" panose="02000403000000020004" charset="0"/>
              </a:rPr>
              <a:t>AWS Cloud</a:t>
            </a:r>
            <a:endParaRPr lang="en-US" sz="1000" dirty="0">
              <a:solidFill>
                <a:schemeClr val="bg1"/>
              </a:solidFill>
              <a:latin typeface="Inter Light" panose="02000403000000020004" charset="0"/>
              <a:cs typeface="Inter Light" panose="02000403000000020004" charset="0"/>
            </a:endParaRPr>
          </a:p>
        </p:txBody>
      </p:sp>
      <p:pic>
        <p:nvPicPr>
          <p:cNvPr id="13" name="Graphic 12"/>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a:off x="1627982" y="758508"/>
            <a:ext cx="381000" cy="381000"/>
          </a:xfrm>
          <a:prstGeom prst="rect">
            <a:avLst/>
          </a:prstGeom>
        </p:spPr>
      </p:pic>
      <p:sp>
        <p:nvSpPr>
          <p:cNvPr id="17" name="TextBox 17"/>
          <p:cNvSpPr txBox="1">
            <a:spLocks noChangeArrowheads="1"/>
          </p:cNvSpPr>
          <p:nvPr/>
        </p:nvSpPr>
        <p:spPr bwMode="auto">
          <a:xfrm>
            <a:off x="3087370" y="141922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POST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9" name="Rectangle 53"/>
          <p:cNvSpPr/>
          <p:nvPr/>
        </p:nvSpPr>
        <p:spPr>
          <a:xfrm>
            <a:off x="4339590" y="205105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22" name="TextBox 16"/>
          <p:cNvSpPr txBox="1">
            <a:spLocks noChangeArrowheads="1"/>
          </p:cNvSpPr>
          <p:nvPr/>
        </p:nvSpPr>
        <p:spPr bwMode="auto">
          <a:xfrm>
            <a:off x="4337050" y="257746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3"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215328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p:cNvSpPr txBox="1">
            <a:spLocks noChangeArrowheads="1"/>
          </p:cNvSpPr>
          <p:nvPr/>
        </p:nvSpPr>
        <p:spPr bwMode="auto">
          <a:xfrm>
            <a:off x="5820410" y="260223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25"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214439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Arrow Connector 25"/>
          <p:cNvCxnSpPr/>
          <p:nvPr/>
        </p:nvCxnSpPr>
        <p:spPr>
          <a:xfrm>
            <a:off x="5107305" y="237299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Rectangle 53"/>
          <p:cNvSpPr/>
          <p:nvPr/>
        </p:nvSpPr>
        <p:spPr>
          <a:xfrm>
            <a:off x="4339590" y="318198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76" name="TextBox 16"/>
          <p:cNvSpPr txBox="1">
            <a:spLocks noChangeArrowheads="1"/>
          </p:cNvSpPr>
          <p:nvPr/>
        </p:nvSpPr>
        <p:spPr bwMode="auto">
          <a:xfrm>
            <a:off x="4337050" y="37084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6289" y="32842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7"/>
          <p:cNvSpPr txBox="1">
            <a:spLocks noChangeArrowheads="1"/>
          </p:cNvSpPr>
          <p:nvPr/>
        </p:nvSpPr>
        <p:spPr bwMode="auto">
          <a:xfrm>
            <a:off x="5820410" y="373316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79"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3925" y="327533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79"/>
          <p:cNvCxnSpPr/>
          <p:nvPr/>
        </p:nvCxnSpPr>
        <p:spPr>
          <a:xfrm>
            <a:off x="5107305" y="350393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44" idx="1"/>
          </p:cNvCxnSpPr>
          <p:nvPr/>
        </p:nvCxnSpPr>
        <p:spPr>
          <a:xfrm>
            <a:off x="6557010" y="3503930"/>
            <a:ext cx="2831465" cy="12065"/>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Rectangle 53"/>
          <p:cNvSpPr/>
          <p:nvPr/>
        </p:nvSpPr>
        <p:spPr>
          <a:xfrm>
            <a:off x="4342765" y="4283075"/>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86" name="TextBox 16"/>
          <p:cNvSpPr txBox="1">
            <a:spLocks noChangeArrowheads="1"/>
          </p:cNvSpPr>
          <p:nvPr/>
        </p:nvSpPr>
        <p:spPr bwMode="auto">
          <a:xfrm>
            <a:off x="4340225" y="480949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87"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29464" y="438531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7"/>
          <p:cNvSpPr txBox="1">
            <a:spLocks noChangeArrowheads="1"/>
          </p:cNvSpPr>
          <p:nvPr/>
        </p:nvSpPr>
        <p:spPr bwMode="auto">
          <a:xfrm>
            <a:off x="5823585" y="4834255"/>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0"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07100" y="4376420"/>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90"/>
          <p:cNvCxnSpPr/>
          <p:nvPr/>
        </p:nvCxnSpPr>
        <p:spPr>
          <a:xfrm>
            <a:off x="5110480" y="4605020"/>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flipH="1" flipV="1">
            <a:off x="2621280" y="3620770"/>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96" name="TextBox 17"/>
          <p:cNvSpPr txBox="1">
            <a:spLocks noChangeArrowheads="1"/>
          </p:cNvSpPr>
          <p:nvPr/>
        </p:nvSpPr>
        <p:spPr bwMode="auto">
          <a:xfrm>
            <a:off x="3057525" y="25450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PATCH</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97" name="Rectangle 53"/>
          <p:cNvSpPr/>
          <p:nvPr/>
        </p:nvSpPr>
        <p:spPr>
          <a:xfrm>
            <a:off x="4370705" y="5326380"/>
            <a:ext cx="3669030" cy="950595"/>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p>
            <a:pPr eaLnBrk="1" fontAlgn="auto" hangingPunct="1">
              <a:spcBef>
                <a:spcPts val="0"/>
              </a:spcBef>
              <a:spcAft>
                <a:spcPts val="0"/>
              </a:spcAft>
              <a:defRPr/>
            </a:pPr>
            <a:endParaRPr lang="pt-PT" altLang="en-US" sz="1200" dirty="0">
              <a:solidFill>
                <a:srgbClr val="FF9902"/>
              </a:solidFill>
              <a:latin typeface="Inter Light" panose="02000403000000020004" charset="0"/>
              <a:cs typeface="Inter Light" panose="02000403000000020004" charset="0"/>
            </a:endParaRPr>
          </a:p>
        </p:txBody>
      </p:sp>
      <p:sp>
        <p:nvSpPr>
          <p:cNvPr id="98" name="TextBox 16"/>
          <p:cNvSpPr txBox="1">
            <a:spLocks noChangeArrowheads="1"/>
          </p:cNvSpPr>
          <p:nvPr/>
        </p:nvSpPr>
        <p:spPr bwMode="auto">
          <a:xfrm>
            <a:off x="4368165" y="585279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API Gateway </a:t>
            </a:r>
            <a:endParaRPr lang="pt-PT"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End</a:t>
            </a:r>
            <a:r>
              <a:rPr lang="pt-PT" altLang="en-US" sz="900" dirty="0">
                <a:solidFill>
                  <a:schemeClr val="bg1"/>
                </a:solidFill>
                <a:latin typeface="Inter Light" panose="02000403000000020004" charset="0"/>
                <a:ea typeface="Amazon Ember" panose="020B0603020204020204" pitchFamily="34" charset="0"/>
                <a:cs typeface="Inter Light" panose="02000403000000020004" charset="0"/>
              </a:rPr>
              <a:t>P</a:t>
            </a:r>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oint</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99" name="Graphic 6"/>
          <p:cNvPicPr>
            <a:picLocks noChangeAspect="1" noChangeArrowheads="1"/>
          </p:cNvPicPr>
          <p:nvPr/>
        </p:nvPicPr>
        <p:blipFill>
          <a:blip r:embed="rId3">
            <a:extLst>
              <a:ext uri="{96DAC541-7B7A-43D3-8B79-37D633B846F1}">
                <asvg:svgBlip xmlns:asvg="http://schemas.microsoft.com/office/drawing/2016/SVG/main" r:embed="rId4"/>
              </a:ext>
            </a:extLst>
          </a:blip>
          <a:srcRect/>
          <a:stretch>
            <a:fillRect/>
          </a:stretch>
        </p:blipFill>
        <p:spPr bwMode="auto">
          <a:xfrm>
            <a:off x="4657404" y="542861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7"/>
          <p:cNvSpPr txBox="1">
            <a:spLocks noChangeArrowheads="1"/>
          </p:cNvSpPr>
          <p:nvPr/>
        </p:nvSpPr>
        <p:spPr bwMode="auto">
          <a:xfrm>
            <a:off x="5851525" y="5877560"/>
            <a:ext cx="8775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Lambda </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a:p>
            <a:pPr algn="ctr" eaLnBrk="1" hangingPunct="1"/>
            <a:r>
              <a:rPr lang="en-US" altLang="en-US" sz="900" dirty="0">
                <a:solidFill>
                  <a:schemeClr val="bg1"/>
                </a:solidFill>
                <a:latin typeface="Inter Light" panose="02000403000000020004" charset="0"/>
                <a:ea typeface="Amazon Ember" panose="020B0603020204020204" pitchFamily="34" charset="0"/>
                <a:cs typeface="Inter Light" panose="02000403000000020004" charset="0"/>
              </a:rPr>
              <a:t>function</a:t>
            </a:r>
            <a:endParaRPr lang="en-US" altLang="en-US" sz="900" dirty="0">
              <a:solidFill>
                <a:schemeClr val="bg1"/>
              </a:solidFill>
              <a:latin typeface="Inter Light" panose="02000403000000020004" charset="0"/>
              <a:ea typeface="Amazon Ember" panose="020B0603020204020204" pitchFamily="34" charset="0"/>
              <a:cs typeface="Inter Light" panose="02000403000000020004" charset="0"/>
            </a:endParaRPr>
          </a:p>
        </p:txBody>
      </p:sp>
      <p:pic>
        <p:nvPicPr>
          <p:cNvPr id="101" name="Graphic 13"/>
          <p:cNvPicPr>
            <a:picLocks noChangeAspect="1" noChangeArrowheads="1"/>
          </p:cNvPicPr>
          <p:nvPr/>
        </p:nvPicPr>
        <p:blipFill>
          <a:blip r:embed="rId5">
            <a:extLst>
              <a:ext uri="{96DAC541-7B7A-43D3-8B79-37D633B846F1}">
                <asvg:svgBlip xmlns:asvg="http://schemas.microsoft.com/office/drawing/2016/SVG/main" r:embed="rId6"/>
              </a:ext>
            </a:extLst>
          </a:blip>
          <a:srcRect/>
          <a:stretch>
            <a:fillRect/>
          </a:stretch>
        </p:blipFill>
        <p:spPr bwMode="auto">
          <a:xfrm>
            <a:off x="6035040" y="5419725"/>
            <a:ext cx="4572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Straight Arrow Connector 101"/>
          <p:cNvCxnSpPr/>
          <p:nvPr/>
        </p:nvCxnSpPr>
        <p:spPr>
          <a:xfrm>
            <a:off x="5138420" y="5648325"/>
            <a:ext cx="82613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rot="16200000" flipH="1" flipV="1">
            <a:off x="7431405" y="3353435"/>
            <a:ext cx="1464945" cy="320675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7" name="Freeform 106"/>
          <p:cNvSpPr/>
          <p:nvPr/>
        </p:nvSpPr>
        <p:spPr>
          <a:xfrm rot="16200000" flipV="1">
            <a:off x="7203440" y="655320"/>
            <a:ext cx="1910080" cy="31426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8" name="Freeform 107"/>
          <p:cNvSpPr/>
          <p:nvPr/>
        </p:nvSpPr>
        <p:spPr>
          <a:xfrm rot="16200000" flipH="1" flipV="1">
            <a:off x="7818755" y="2898775"/>
            <a:ext cx="388620" cy="304101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09" name="Freeform 108"/>
          <p:cNvSpPr/>
          <p:nvPr/>
        </p:nvSpPr>
        <p:spPr>
          <a:xfrm rot="16200000" flipV="1">
            <a:off x="7657465" y="1306195"/>
            <a:ext cx="777240" cy="29768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p>
        </p:txBody>
      </p:sp>
      <p:sp>
        <p:nvSpPr>
          <p:cNvPr id="110" name="Freeform 109"/>
          <p:cNvSpPr/>
          <p:nvPr/>
        </p:nvSpPr>
        <p:spPr>
          <a:xfrm flipH="1" flipV="1">
            <a:off x="2616200" y="4680585"/>
            <a:ext cx="1560830" cy="107886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dirty="0">
              <a:latin typeface="Inter Light" panose="02000403000000020004" charset="0"/>
              <a:cs typeface="Inter Light" panose="02000403000000020004" charset="0"/>
            </a:endParaRPr>
          </a:p>
        </p:txBody>
      </p:sp>
      <p:sp>
        <p:nvSpPr>
          <p:cNvPr id="111" name="TextBox 17"/>
          <p:cNvSpPr txBox="1">
            <a:spLocks noChangeArrowheads="1"/>
          </p:cNvSpPr>
          <p:nvPr/>
        </p:nvSpPr>
        <p:spPr bwMode="auto">
          <a:xfrm>
            <a:off x="3048635" y="551497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2" name="TextBox 17"/>
          <p:cNvSpPr txBox="1">
            <a:spLocks noChangeArrowheads="1"/>
          </p:cNvSpPr>
          <p:nvPr/>
        </p:nvSpPr>
        <p:spPr bwMode="auto">
          <a:xfrm>
            <a:off x="3060700" y="578421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DELETE</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3" name="TextBox 17"/>
          <p:cNvSpPr txBox="1">
            <a:spLocks noChangeArrowheads="1"/>
          </p:cNvSpPr>
          <p:nvPr/>
        </p:nvSpPr>
        <p:spPr bwMode="auto">
          <a:xfrm>
            <a:off x="3048635" y="3393440"/>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All</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4" name="TextBox 17"/>
          <p:cNvSpPr txBox="1">
            <a:spLocks noChangeArrowheads="1"/>
          </p:cNvSpPr>
          <p:nvPr/>
        </p:nvSpPr>
        <p:spPr bwMode="auto">
          <a:xfrm>
            <a:off x="3060700" y="3662680"/>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5" name="TextBox 17"/>
          <p:cNvSpPr txBox="1">
            <a:spLocks noChangeArrowheads="1"/>
          </p:cNvSpPr>
          <p:nvPr/>
        </p:nvSpPr>
        <p:spPr bwMode="auto">
          <a:xfrm>
            <a:off x="3068320" y="4436745"/>
            <a:ext cx="87058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100" dirty="0">
                <a:solidFill>
                  <a:schemeClr val="bg1"/>
                </a:solidFill>
                <a:latin typeface="Inter Light" panose="02000403000000020004" charset="0"/>
                <a:ea typeface="Amazon Ember" panose="020B0603020204020204" pitchFamily="34" charset="0"/>
                <a:cs typeface="Inter Light" panose="02000403000000020004" charset="0"/>
              </a:rPr>
              <a:t>get By Id</a:t>
            </a:r>
            <a:endParaRPr lang="pt-PT" altLang="en-US" sz="11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16" name="TextBox 17"/>
          <p:cNvSpPr txBox="1">
            <a:spLocks noChangeArrowheads="1"/>
          </p:cNvSpPr>
          <p:nvPr/>
        </p:nvSpPr>
        <p:spPr bwMode="auto">
          <a:xfrm>
            <a:off x="3080385" y="4705985"/>
            <a:ext cx="87058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1000" dirty="0">
                <a:solidFill>
                  <a:schemeClr val="bg1"/>
                </a:solidFill>
                <a:latin typeface="Inter Light" panose="02000403000000020004" charset="0"/>
                <a:ea typeface="Amazon Ember" panose="020B0603020204020204" pitchFamily="34" charset="0"/>
                <a:cs typeface="Inter Light" panose="02000403000000020004" charset="0"/>
              </a:rPr>
              <a:t>GET</a:t>
            </a:r>
            <a:endParaRPr lang="pt-PT" altLang="en-US" sz="10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0" name="object 18"/>
          <p:cNvSpPr/>
          <p:nvPr/>
        </p:nvSpPr>
        <p:spPr>
          <a:xfrm>
            <a:off x="6554470" y="2711450"/>
            <a:ext cx="187325" cy="166370"/>
          </a:xfrm>
          <a:prstGeom prst="rect">
            <a:avLst/>
          </a:prstGeom>
          <a:blipFill>
            <a:blip r:embed="rId18" cstate="print"/>
            <a:stretch>
              <a:fillRect/>
            </a:stretch>
          </a:blipFill>
        </p:spPr>
        <p:txBody>
          <a:bodyPr wrap="square" lIns="0" tIns="0" rIns="0" bIns="0" rtlCol="0"/>
          <a:p/>
        </p:txBody>
      </p:sp>
      <p:sp>
        <p:nvSpPr>
          <p:cNvPr id="122" name="TextBox 17"/>
          <p:cNvSpPr txBox="1">
            <a:spLocks noChangeArrowheads="1"/>
          </p:cNvSpPr>
          <p:nvPr/>
        </p:nvSpPr>
        <p:spPr bwMode="auto">
          <a:xfrm>
            <a:off x="6907530" y="10115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3" name="TextBox 17"/>
          <p:cNvSpPr txBox="1">
            <a:spLocks noChangeArrowheads="1"/>
          </p:cNvSpPr>
          <p:nvPr/>
        </p:nvSpPr>
        <p:spPr bwMode="auto">
          <a:xfrm>
            <a:off x="6910705" y="219519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4" name="TextBox 17"/>
          <p:cNvSpPr txBox="1">
            <a:spLocks noChangeArrowheads="1"/>
          </p:cNvSpPr>
          <p:nvPr/>
        </p:nvSpPr>
        <p:spPr bwMode="auto">
          <a:xfrm>
            <a:off x="6922135" y="330454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5" name="TextBox 17"/>
          <p:cNvSpPr txBox="1">
            <a:spLocks noChangeArrowheads="1"/>
          </p:cNvSpPr>
          <p:nvPr/>
        </p:nvSpPr>
        <p:spPr bwMode="auto">
          <a:xfrm>
            <a:off x="6925310" y="4405630"/>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126" name="TextBox 17"/>
          <p:cNvSpPr txBox="1">
            <a:spLocks noChangeArrowheads="1"/>
          </p:cNvSpPr>
          <p:nvPr/>
        </p:nvSpPr>
        <p:spPr bwMode="auto">
          <a:xfrm>
            <a:off x="6928485" y="5481955"/>
            <a:ext cx="870585"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pt-PT" altLang="en-US" sz="800" dirty="0">
                <a:solidFill>
                  <a:schemeClr val="bg1"/>
                </a:solidFill>
                <a:latin typeface="Inter Light" panose="02000403000000020004" charset="0"/>
                <a:ea typeface="Amazon Ember" panose="020B0603020204020204" pitchFamily="34" charset="0"/>
                <a:cs typeface="Inter Light" panose="02000403000000020004" charset="0"/>
              </a:rPr>
              <a:t>sdk(Boto3)</a:t>
            </a:r>
            <a:endParaRPr lang="pt-PT" altLang="en-US" sz="800" dirty="0">
              <a:solidFill>
                <a:schemeClr val="bg1"/>
              </a:solidFill>
              <a:latin typeface="Inter Light" panose="02000403000000020004" charset="0"/>
              <a:ea typeface="Amazon Ember" panose="020B0603020204020204" pitchFamily="34" charset="0"/>
              <a:cs typeface="Inter Light" panose="02000403000000020004" charset="0"/>
            </a:endParaRPr>
          </a:p>
        </p:txBody>
      </p:sp>
      <p:sp>
        <p:nvSpPr>
          <p:cNvPr id="3" name="object 18"/>
          <p:cNvSpPr/>
          <p:nvPr/>
        </p:nvSpPr>
        <p:spPr>
          <a:xfrm>
            <a:off x="6541770" y="1635125"/>
            <a:ext cx="187325" cy="166370"/>
          </a:xfrm>
          <a:prstGeom prst="rect">
            <a:avLst/>
          </a:prstGeom>
          <a:blipFill>
            <a:blip r:embed="rId18" cstate="print"/>
            <a:stretch>
              <a:fillRect/>
            </a:stretch>
          </a:blipFill>
        </p:spPr>
        <p:txBody>
          <a:bodyPr wrap="square" lIns="0" tIns="0" rIns="0" bIns="0" rtlCol="0"/>
          <a:p/>
        </p:txBody>
      </p:sp>
      <p:sp>
        <p:nvSpPr>
          <p:cNvPr id="6" name="object 18"/>
          <p:cNvSpPr/>
          <p:nvPr/>
        </p:nvSpPr>
        <p:spPr>
          <a:xfrm>
            <a:off x="6507480" y="3834130"/>
            <a:ext cx="187325" cy="166370"/>
          </a:xfrm>
          <a:prstGeom prst="rect">
            <a:avLst/>
          </a:prstGeom>
          <a:blipFill>
            <a:blip r:embed="rId18" cstate="print"/>
            <a:stretch>
              <a:fillRect/>
            </a:stretch>
          </a:blipFill>
        </p:spPr>
        <p:txBody>
          <a:bodyPr wrap="square" lIns="0" tIns="0" rIns="0" bIns="0" rtlCol="0"/>
          <a:p/>
        </p:txBody>
      </p:sp>
      <p:sp>
        <p:nvSpPr>
          <p:cNvPr id="9" name="object 18"/>
          <p:cNvSpPr/>
          <p:nvPr/>
        </p:nvSpPr>
        <p:spPr>
          <a:xfrm>
            <a:off x="6554470" y="4951095"/>
            <a:ext cx="187325" cy="166370"/>
          </a:xfrm>
          <a:prstGeom prst="rect">
            <a:avLst/>
          </a:prstGeom>
          <a:blipFill>
            <a:blip r:embed="rId18" cstate="print"/>
            <a:stretch>
              <a:fillRect/>
            </a:stretch>
          </a:blipFill>
        </p:spPr>
        <p:txBody>
          <a:bodyPr wrap="square" lIns="0" tIns="0" rIns="0" bIns="0" rtlCol="0"/>
          <a:p/>
        </p:txBody>
      </p:sp>
      <p:sp>
        <p:nvSpPr>
          <p:cNvPr id="14" name="object 18"/>
          <p:cNvSpPr/>
          <p:nvPr/>
        </p:nvSpPr>
        <p:spPr>
          <a:xfrm>
            <a:off x="6587490" y="5996305"/>
            <a:ext cx="187325" cy="166370"/>
          </a:xfrm>
          <a:prstGeom prst="rect">
            <a:avLst/>
          </a:prstGeom>
          <a:blipFill>
            <a:blip r:embed="rId18" cstate="print"/>
            <a:stretch>
              <a:fillRect/>
            </a:stretch>
          </a:blipFill>
        </p:spPr>
        <p:txBody>
          <a:bodyPr wrap="square" lIns="0" tIns="0" rIns="0" bIns="0" rtlCol="0"/>
          <a:p/>
        </p:txBody>
      </p:sp>
      <p:sp>
        <p:nvSpPr>
          <p:cNvPr id="15" name="Rectangles 14"/>
          <p:cNvSpPr/>
          <p:nvPr/>
        </p:nvSpPr>
        <p:spPr>
          <a:xfrm>
            <a:off x="497840" y="587375"/>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16" name="Picture 15"/>
          <p:cNvPicPr>
            <a:picLocks noChangeAspect="1"/>
          </p:cNvPicPr>
          <p:nvPr/>
        </p:nvPicPr>
        <p:blipFill>
          <a:blip r:embed="rId19"/>
          <a:stretch>
            <a:fillRect/>
          </a:stretch>
        </p:blipFill>
        <p:spPr>
          <a:xfrm>
            <a:off x="10441940" y="1419225"/>
            <a:ext cx="1402715" cy="143319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635875" y="6211570"/>
            <a:ext cx="4192905" cy="450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795895" y="6292850"/>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Prerequisites for Installing AWS CDK</a:t>
            </a:r>
            <a:endParaRPr lang="pt-PT" altLang="en-US" sz="2000" b="1" dirty="0">
              <a:solidFill>
                <a:schemeClr val="bg1"/>
              </a:solidFill>
            </a:endParaRPr>
          </a:p>
        </p:txBody>
      </p:sp>
      <p:sp>
        <p:nvSpPr>
          <p:cNvPr id="9" name="Text Box 8"/>
          <p:cNvSpPr txBox="1"/>
          <p:nvPr/>
        </p:nvSpPr>
        <p:spPr>
          <a:xfrm>
            <a:off x="347345" y="709930"/>
            <a:ext cx="10780395" cy="583565"/>
          </a:xfrm>
          <a:prstGeom prst="rect">
            <a:avLst/>
          </a:prstGeom>
          <a:noFill/>
        </p:spPr>
        <p:txBody>
          <a:bodyPr wrap="square" rtlCol="0" anchor="t">
            <a:spAutoFit/>
          </a:bodyPr>
          <a:p>
            <a:pPr algn="l"/>
            <a:r>
              <a:rPr lang="en-US" sz="1600">
                <a:solidFill>
                  <a:schemeClr val="bg1"/>
                </a:solidFill>
              </a:rPr>
              <a:t>Before you can dive into the world of AWS CDK, you need to take care of a couple of prerequisites. First, ensure you have Node.js version 18.0.0 or later installed on your system.</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408305" y="1443355"/>
            <a:ext cx="3771900" cy="1181100"/>
          </a:xfrm>
          <a:prstGeom prst="rect">
            <a:avLst/>
          </a:prstGeom>
        </p:spPr>
      </p:pic>
      <p:sp>
        <p:nvSpPr>
          <p:cNvPr id="10" name="Title 1"/>
          <p:cNvSpPr>
            <a:spLocks noGrp="1"/>
          </p:cNvSpPr>
          <p:nvPr/>
        </p:nvSpPr>
        <p:spPr>
          <a:xfrm>
            <a:off x="317500" y="3091815"/>
            <a:ext cx="2542540"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Installing AWS CDK</a:t>
            </a:r>
            <a:endParaRPr lang="pt-PT" altLang="en-US" sz="1600" b="1" dirty="0">
              <a:solidFill>
                <a:schemeClr val="bg1"/>
              </a:solidFill>
            </a:endParaRPr>
          </a:p>
        </p:txBody>
      </p:sp>
      <p:pic>
        <p:nvPicPr>
          <p:cNvPr id="11" name="Picture 10"/>
          <p:cNvPicPr>
            <a:picLocks noChangeAspect="1"/>
          </p:cNvPicPr>
          <p:nvPr/>
        </p:nvPicPr>
        <p:blipFill>
          <a:blip r:embed="rId3"/>
          <a:stretch>
            <a:fillRect/>
          </a:stretch>
        </p:blipFill>
        <p:spPr>
          <a:xfrm>
            <a:off x="435610" y="5029200"/>
            <a:ext cx="4038600" cy="1123950"/>
          </a:xfrm>
          <a:prstGeom prst="rect">
            <a:avLst/>
          </a:prstGeom>
        </p:spPr>
      </p:pic>
      <p:pic>
        <p:nvPicPr>
          <p:cNvPr id="13" name="Picture 12"/>
          <p:cNvPicPr>
            <a:picLocks noChangeAspect="1"/>
          </p:cNvPicPr>
          <p:nvPr/>
        </p:nvPicPr>
        <p:blipFill>
          <a:blip r:embed="rId4"/>
          <a:stretch>
            <a:fillRect/>
          </a:stretch>
        </p:blipFill>
        <p:spPr>
          <a:xfrm>
            <a:off x="6123305" y="3222625"/>
            <a:ext cx="3321050" cy="1012825"/>
          </a:xfrm>
          <a:prstGeom prst="rect">
            <a:avLst/>
          </a:prstGeom>
        </p:spPr>
      </p:pic>
      <p:sp>
        <p:nvSpPr>
          <p:cNvPr id="14" name="Text Box 13"/>
          <p:cNvSpPr txBox="1"/>
          <p:nvPr/>
        </p:nvSpPr>
        <p:spPr>
          <a:xfrm>
            <a:off x="317500" y="3423920"/>
            <a:ext cx="5775325" cy="829945"/>
          </a:xfrm>
          <a:prstGeom prst="rect">
            <a:avLst/>
          </a:prstGeom>
          <a:noFill/>
        </p:spPr>
        <p:txBody>
          <a:bodyPr wrap="square" rtlCol="0" anchor="t">
            <a:spAutoFit/>
          </a:bodyPr>
          <a:p>
            <a:r>
              <a:rPr lang="en-US" sz="1600">
                <a:solidFill>
                  <a:schemeClr val="bg1"/>
                </a:solidFill>
              </a:rPr>
              <a:t>Installing the AWS CDK is a breeze. </a:t>
            </a:r>
            <a:endParaRPr lang="en-US" sz="1600">
              <a:solidFill>
                <a:schemeClr val="bg1"/>
              </a:solidFill>
            </a:endParaRPr>
          </a:p>
          <a:p>
            <a:r>
              <a:rPr lang="en-US" sz="1600">
                <a:solidFill>
                  <a:schemeClr val="bg1"/>
                </a:solidFill>
              </a:rPr>
              <a:t>Run the following command in your terminal or command </a:t>
            </a:r>
            <a:endParaRPr lang="en-US" sz="1600">
              <a:solidFill>
                <a:schemeClr val="bg1"/>
              </a:solidFill>
            </a:endParaRPr>
          </a:p>
          <a:p>
            <a:r>
              <a:rPr lang="en-US" sz="1600">
                <a:solidFill>
                  <a:schemeClr val="bg1"/>
                </a:solidFill>
              </a:rPr>
              <a:t>prompt to install AWS CDK:</a:t>
            </a:r>
            <a:endParaRPr lang="en-US" sz="1600">
              <a:solidFill>
                <a:schemeClr val="bg1"/>
              </a:solidFill>
            </a:endParaRPr>
          </a:p>
        </p:txBody>
      </p:sp>
      <p:sp>
        <p:nvSpPr>
          <p:cNvPr id="15" name="Title 1"/>
          <p:cNvSpPr>
            <a:spLocks noGrp="1"/>
          </p:cNvSpPr>
          <p:nvPr/>
        </p:nvSpPr>
        <p:spPr>
          <a:xfrm>
            <a:off x="367030" y="4700270"/>
            <a:ext cx="3740785" cy="45720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1600" b="1" dirty="0">
                <a:solidFill>
                  <a:schemeClr val="bg1"/>
                </a:solidFill>
              </a:rPr>
              <a:t>Verifying AWS CDK Installation</a:t>
            </a:r>
            <a:endParaRPr lang="pt-PT" altLang="en-US" sz="1600" b="1" dirty="0">
              <a:solidFill>
                <a:schemeClr val="bg1"/>
              </a:solidFill>
            </a:endParaRPr>
          </a:p>
        </p:txBody>
      </p:sp>
      <p:sp>
        <p:nvSpPr>
          <p:cNvPr id="3" name="Rectangles 2"/>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357505" y="2621915"/>
            <a:ext cx="2394585" cy="229870"/>
          </a:xfrm>
          <a:prstGeom prst="rect">
            <a:avLst/>
          </a:prstGeom>
          <a:noFill/>
        </p:spPr>
        <p:txBody>
          <a:bodyPr wrap="none" rtlCol="0">
            <a:spAutoFit/>
          </a:bodyPr>
          <a:p>
            <a:pPr algn="l"/>
            <a:r>
              <a:rPr lang="pt-PT" altLang="en-US" sz="900" b="1">
                <a:solidFill>
                  <a:schemeClr val="bg1"/>
                </a:solidFill>
              </a:rPr>
              <a:t>Figure: 1 -  Checking node version</a:t>
            </a:r>
            <a:endParaRPr lang="pt-PT" altLang="en-US" sz="900" b="1">
              <a:solidFill>
                <a:schemeClr val="bg1"/>
              </a:solidFill>
            </a:endParaRPr>
          </a:p>
        </p:txBody>
      </p:sp>
      <p:sp>
        <p:nvSpPr>
          <p:cNvPr id="12" name="Text Box 11"/>
          <p:cNvSpPr txBox="1"/>
          <p:nvPr/>
        </p:nvSpPr>
        <p:spPr>
          <a:xfrm>
            <a:off x="6163945" y="4162425"/>
            <a:ext cx="1892935" cy="229870"/>
          </a:xfrm>
          <a:prstGeom prst="rect">
            <a:avLst/>
          </a:prstGeom>
          <a:noFill/>
        </p:spPr>
        <p:txBody>
          <a:bodyPr wrap="none" rtlCol="0">
            <a:spAutoFit/>
          </a:bodyPr>
          <a:p>
            <a:pPr algn="l"/>
            <a:r>
              <a:rPr lang="pt-PT" altLang="en-US" sz="900" b="1">
                <a:solidFill>
                  <a:schemeClr val="bg1"/>
                </a:solidFill>
              </a:rPr>
              <a:t>Figure: 2 -  install aws-cdk</a:t>
            </a:r>
            <a:endParaRPr lang="pt-PT" altLang="en-US" sz="900" b="1">
              <a:solidFill>
                <a:schemeClr val="bg1"/>
              </a:solidFill>
            </a:endParaRPr>
          </a:p>
        </p:txBody>
      </p:sp>
      <p:sp>
        <p:nvSpPr>
          <p:cNvPr id="16" name="Text Box 15"/>
          <p:cNvSpPr txBox="1"/>
          <p:nvPr/>
        </p:nvSpPr>
        <p:spPr>
          <a:xfrm>
            <a:off x="435610" y="6181090"/>
            <a:ext cx="3021965" cy="229870"/>
          </a:xfrm>
          <a:prstGeom prst="rect">
            <a:avLst/>
          </a:prstGeom>
          <a:noFill/>
        </p:spPr>
        <p:txBody>
          <a:bodyPr wrap="none" rtlCol="0">
            <a:spAutoFit/>
          </a:bodyPr>
          <a:p>
            <a:pPr algn="l"/>
            <a:r>
              <a:rPr lang="pt-PT" altLang="en-US" sz="900" b="1">
                <a:solidFill>
                  <a:schemeClr val="bg1"/>
                </a:solidFill>
              </a:rPr>
              <a:t>Figure: 3 -  checking aws-cdk version install</a:t>
            </a:r>
            <a:endParaRPr lang="pt-PT" altLang="en-US" sz="900" b="1">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2" name="Rectangles 1"/>
          <p:cNvSpPr/>
          <p:nvPr/>
        </p:nvSpPr>
        <p:spPr>
          <a:xfrm>
            <a:off x="7538085" y="6313170"/>
            <a:ext cx="4363085" cy="323215"/>
          </a:xfrm>
          <a:prstGeom prst="rect">
            <a:avLst/>
          </a:prstGeom>
          <a:solidFill>
            <a:srgbClr val="2AAFB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931785" y="6308725"/>
            <a:ext cx="3788410" cy="306705"/>
          </a:xfrm>
          <a:prstGeom prst="rect">
            <a:avLst/>
          </a:prstGeom>
          <a:noFill/>
        </p:spPr>
        <p:txBody>
          <a:bodyPr wrap="none" rtlCol="0">
            <a:spAutoFit/>
          </a:bodyPr>
          <a:p>
            <a:pPr algn="l"/>
            <a:r>
              <a:rPr lang="en-US" sz="1400">
                <a:solidFill>
                  <a:schemeClr val="bg1"/>
                </a:solidFill>
              </a:rPr>
              <a:t>https://hands-on.cloud/install-aws-cdk-guide/</a:t>
            </a:r>
            <a:endParaRPr lang="en-US" sz="1400">
              <a:solidFill>
                <a:schemeClr val="bg1"/>
              </a:solidFill>
            </a:endParaRPr>
          </a:p>
        </p:txBody>
      </p:sp>
      <p:pic>
        <p:nvPicPr>
          <p:cNvPr id="7" name="Picture 6"/>
          <p:cNvPicPr>
            <a:picLocks noChangeAspect="1"/>
          </p:cNvPicPr>
          <p:nvPr/>
        </p:nvPicPr>
        <p:blipFill>
          <a:blip r:embed="rId1"/>
          <a:stretch>
            <a:fillRect/>
          </a:stretch>
        </p:blipFill>
        <p:spPr>
          <a:xfrm>
            <a:off x="10894695" y="251460"/>
            <a:ext cx="1099185" cy="50673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Initializing a CDK Project</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lang="en-US" sz="1600">
                <a:solidFill>
                  <a:schemeClr val="bg1"/>
                </a:solidFill>
              </a:rPr>
              <a:t>To initialize a new CDK project, navigate to the desired directory in your terminal or command prompt and run the cdk init command with the appropriate template and programming language. For example, to create a </a:t>
            </a:r>
            <a:r>
              <a:rPr lang="pt-PT" altLang="en-US" sz="1600">
                <a:solidFill>
                  <a:schemeClr val="bg1"/>
                </a:solidFill>
              </a:rPr>
              <a:t>Java</a:t>
            </a:r>
            <a:r>
              <a:rPr lang="en-US" sz="1600">
                <a:solidFill>
                  <a:schemeClr val="bg1"/>
                </a:solidFill>
              </a:rPr>
              <a:t>-based CDK project, you would run the following command:</a:t>
            </a:r>
            <a:endParaRPr lang="en-US" sz="1600">
              <a:solidFill>
                <a:schemeClr val="bg1"/>
              </a:solidFill>
            </a:endParaRPr>
          </a:p>
        </p:txBody>
      </p:sp>
      <p:pic>
        <p:nvPicPr>
          <p:cNvPr id="3" name="Picture 2"/>
          <p:cNvPicPr>
            <a:picLocks noChangeAspect="1"/>
          </p:cNvPicPr>
          <p:nvPr/>
        </p:nvPicPr>
        <p:blipFill>
          <a:blip r:embed="rId2"/>
          <a:stretch>
            <a:fillRect/>
          </a:stretch>
        </p:blipFill>
        <p:spPr>
          <a:xfrm>
            <a:off x="1276350" y="4071620"/>
            <a:ext cx="1920875" cy="1920875"/>
          </a:xfrm>
          <a:prstGeom prst="rect">
            <a:avLst/>
          </a:prstGeom>
        </p:spPr>
      </p:pic>
      <p:pic>
        <p:nvPicPr>
          <p:cNvPr id="4" name="Picture 3"/>
          <p:cNvPicPr>
            <a:picLocks noChangeAspect="1"/>
          </p:cNvPicPr>
          <p:nvPr/>
        </p:nvPicPr>
        <p:blipFill>
          <a:blip r:embed="rId3"/>
          <a:stretch>
            <a:fillRect/>
          </a:stretch>
        </p:blipFill>
        <p:spPr>
          <a:xfrm>
            <a:off x="497205" y="1865630"/>
            <a:ext cx="3870960" cy="1558290"/>
          </a:xfrm>
          <a:prstGeom prst="rect">
            <a:avLst/>
          </a:prstGeom>
        </p:spPr>
      </p:pic>
      <p:pic>
        <p:nvPicPr>
          <p:cNvPr id="12" name="Picture 11"/>
          <p:cNvPicPr>
            <a:picLocks noChangeAspect="1"/>
          </p:cNvPicPr>
          <p:nvPr/>
        </p:nvPicPr>
        <p:blipFill>
          <a:blip r:embed="rId4"/>
          <a:stretch>
            <a:fillRect/>
          </a:stretch>
        </p:blipFill>
        <p:spPr>
          <a:xfrm>
            <a:off x="4516755" y="1818640"/>
            <a:ext cx="7238365" cy="3785235"/>
          </a:xfrm>
          <a:prstGeom prst="rect">
            <a:avLst/>
          </a:prstGeom>
        </p:spPr>
      </p:pic>
      <p:sp>
        <p:nvSpPr>
          <p:cNvPr id="15" name="Rectangles 14"/>
          <p:cNvSpPr/>
          <p:nvPr/>
        </p:nvSpPr>
        <p:spPr>
          <a:xfrm>
            <a:off x="450215" y="558800"/>
            <a:ext cx="328269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pt-PT" altLang="en-US">
                <a:latin typeface="Inter Light" panose="02000403000000020004" charset="0"/>
                <a:cs typeface="Inter Light" panose="02000403000000020004" charset="0"/>
              </a:rPr>
              <a:t>,</a:t>
            </a:r>
            <a:endParaRPr lang="pt-PT" altLang="en-US">
              <a:latin typeface="Inter Light" panose="02000403000000020004" charset="0"/>
              <a:cs typeface="Inter Light" panose="02000403000000020004" charset="0"/>
            </a:endParaRPr>
          </a:p>
        </p:txBody>
      </p:sp>
      <p:sp>
        <p:nvSpPr>
          <p:cNvPr id="16" name="Text Box 15"/>
          <p:cNvSpPr txBox="1"/>
          <p:nvPr/>
        </p:nvSpPr>
        <p:spPr>
          <a:xfrm>
            <a:off x="497205" y="3596005"/>
            <a:ext cx="2574925" cy="229870"/>
          </a:xfrm>
          <a:prstGeom prst="rect">
            <a:avLst/>
          </a:prstGeom>
          <a:noFill/>
        </p:spPr>
        <p:txBody>
          <a:bodyPr wrap="none" rtlCol="0">
            <a:spAutoFit/>
          </a:bodyPr>
          <a:p>
            <a:pPr algn="l"/>
            <a:r>
              <a:rPr lang="pt-PT" altLang="en-US" sz="900" b="1">
                <a:solidFill>
                  <a:schemeClr val="bg1"/>
                </a:solidFill>
              </a:rPr>
              <a:t>Figure: 1 -  Create project CDK (Java)</a:t>
            </a:r>
            <a:endParaRPr lang="pt-PT" altLang="en-US" sz="900" b="1">
              <a:solidFill>
                <a:schemeClr val="bg1"/>
              </a:solidFill>
            </a:endParaRPr>
          </a:p>
        </p:txBody>
      </p:sp>
      <p:sp>
        <p:nvSpPr>
          <p:cNvPr id="6" name="Text Box 5"/>
          <p:cNvSpPr txBox="1"/>
          <p:nvPr/>
        </p:nvSpPr>
        <p:spPr>
          <a:xfrm>
            <a:off x="4516755" y="5680710"/>
            <a:ext cx="2720975" cy="229870"/>
          </a:xfrm>
          <a:prstGeom prst="rect">
            <a:avLst/>
          </a:prstGeom>
          <a:noFill/>
        </p:spPr>
        <p:txBody>
          <a:bodyPr wrap="none" rtlCol="0">
            <a:spAutoFit/>
          </a:bodyPr>
          <a:p>
            <a:pPr algn="l"/>
            <a:r>
              <a:rPr lang="pt-PT" altLang="en-US" sz="900" b="1">
                <a:solidFill>
                  <a:schemeClr val="bg1"/>
                </a:solidFill>
              </a:rPr>
              <a:t>Figure: 2 - Structure project CDK (Java)</a:t>
            </a:r>
            <a:endParaRPr lang="pt-PT" altLang="en-US" sz="900" b="1">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Bootstrapping AWS CDK</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Before deploying your AWS CDK app, </a:t>
            </a:r>
            <a:r>
              <a:rPr sz="1600" b="1">
                <a:solidFill>
                  <a:schemeClr val="bg1"/>
                </a:solidFill>
              </a:rPr>
              <a:t>you’ll need to bootstrap your stack</a:t>
            </a:r>
            <a:r>
              <a:rPr sz="1600">
                <a:solidFill>
                  <a:schemeClr val="bg1"/>
                </a:solidFill>
              </a:rPr>
              <a:t>. Bootstrapping involves creating dedicated Amazon S3 buckets and other containers required for deploying your app using AWS CloudFormation.</a:t>
            </a:r>
            <a:endParaRPr sz="1600">
              <a:solidFill>
                <a:schemeClr val="bg1"/>
              </a:solidFill>
            </a:endParaRPr>
          </a:p>
          <a:p>
            <a:pPr algn="l"/>
            <a:endParaRPr sz="1600">
              <a:solidFill>
                <a:schemeClr val="bg1"/>
              </a:solidFill>
            </a:endParaRPr>
          </a:p>
          <a:p>
            <a:pPr algn="l"/>
            <a:r>
              <a:rPr sz="1600">
                <a:solidFill>
                  <a:schemeClr val="bg1"/>
                </a:solidFill>
              </a:rPr>
              <a:t>To bootstrap your stack, run the cdk bootstrap command in your terminal or command prompt. This command deploys a CDKToolkit CloudFormation stack into the specified environment, provisioning the necessary resources for your AWS CDK app.</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b="1">
                <a:solidFill>
                  <a:schemeClr val="bg1"/>
                </a:solidFill>
              </a:rPr>
              <a:t>cdk bootstrap</a:t>
            </a:r>
            <a:endParaRPr lang="en-US" sz="1200" b="1">
              <a:solidFill>
                <a:schemeClr val="bg1"/>
              </a:solidFill>
            </a:endParaRPr>
          </a:p>
        </p:txBody>
      </p:sp>
      <p:pic>
        <p:nvPicPr>
          <p:cNvPr id="2" name="Picture 1"/>
          <p:cNvPicPr>
            <a:picLocks noChangeAspect="1"/>
          </p:cNvPicPr>
          <p:nvPr/>
        </p:nvPicPr>
        <p:blipFill>
          <a:blip r:embed="rId3"/>
          <a:stretch>
            <a:fillRect/>
          </a:stretch>
        </p:blipFill>
        <p:spPr>
          <a:xfrm>
            <a:off x="445135" y="4451985"/>
            <a:ext cx="10534650" cy="188595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650240" y="588899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48615" y="3648710"/>
            <a:ext cx="3964305" cy="229870"/>
          </a:xfrm>
          <a:prstGeom prst="rect">
            <a:avLst/>
          </a:prstGeom>
          <a:noFill/>
        </p:spPr>
        <p:txBody>
          <a:bodyPr wrap="none" rtlCol="0">
            <a:spAutoFit/>
          </a:bodyPr>
          <a:p>
            <a:pPr algn="l"/>
            <a:r>
              <a:rPr lang="pt-PT" altLang="en-US" sz="900" b="1">
                <a:solidFill>
                  <a:schemeClr val="bg1"/>
                </a:solidFill>
              </a:rPr>
              <a:t>Figure: 1 -  validated Account and Region to created Stack</a:t>
            </a:r>
            <a:endParaRPr lang="pt-PT" altLang="en-US" sz="900" b="1">
              <a:solidFill>
                <a:schemeClr val="bg1"/>
              </a:solidFill>
            </a:endParaRPr>
          </a:p>
        </p:txBody>
      </p:sp>
      <p:sp>
        <p:nvSpPr>
          <p:cNvPr id="4" name="Text Box 3"/>
          <p:cNvSpPr txBox="1"/>
          <p:nvPr/>
        </p:nvSpPr>
        <p:spPr>
          <a:xfrm>
            <a:off x="359410" y="6326505"/>
            <a:ext cx="4408805" cy="229870"/>
          </a:xfrm>
          <a:prstGeom prst="rect">
            <a:avLst/>
          </a:prstGeom>
          <a:noFill/>
        </p:spPr>
        <p:txBody>
          <a:bodyPr wrap="none" rtlCol="0">
            <a:spAutoFit/>
          </a:bodyPr>
          <a:p>
            <a:pPr algn="l"/>
            <a:r>
              <a:rPr lang="pt-PT" altLang="en-US" sz="900" b="1">
                <a:solidFill>
                  <a:schemeClr val="bg1"/>
                </a:solidFill>
              </a:rPr>
              <a:t>Figure: 2 -  Enviroment checking and found (Account and Region)</a:t>
            </a:r>
            <a:endParaRPr lang="pt-PT" altLang="en-US" sz="900" b="1">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Building and Deploying Your AWS CDK App</a:t>
            </a:r>
            <a:endParaRPr lang="pt-PT" altLang="en-US" sz="2000" b="1" dirty="0">
              <a:solidFill>
                <a:schemeClr val="bg1"/>
              </a:solidFill>
            </a:endParaRPr>
          </a:p>
        </p:txBody>
      </p:sp>
      <p:sp>
        <p:nvSpPr>
          <p:cNvPr id="9" name="Text Box 8"/>
          <p:cNvSpPr txBox="1"/>
          <p:nvPr/>
        </p:nvSpPr>
        <p:spPr>
          <a:xfrm>
            <a:off x="347345" y="709930"/>
            <a:ext cx="10780395" cy="1568450"/>
          </a:xfrm>
          <a:prstGeom prst="rect">
            <a:avLst/>
          </a:prstGeom>
          <a:noFill/>
        </p:spPr>
        <p:txBody>
          <a:bodyPr wrap="square" rtlCol="0" anchor="t">
            <a:spAutoFit/>
          </a:bodyPr>
          <a:p>
            <a:pPr algn="l"/>
            <a:r>
              <a:rPr sz="1600">
                <a:solidFill>
                  <a:schemeClr val="bg1"/>
                </a:solidFill>
              </a:rPr>
              <a:t>Once your CDK project is set up, the next step is to build and deploy your AWS CDK app. </a:t>
            </a:r>
            <a:endParaRPr sz="1600">
              <a:solidFill>
                <a:schemeClr val="bg1"/>
              </a:solidFill>
            </a:endParaRPr>
          </a:p>
          <a:p>
            <a:pPr algn="l"/>
            <a:r>
              <a:rPr sz="1600">
                <a:solidFill>
                  <a:schemeClr val="bg1"/>
                </a:solidFill>
              </a:rPr>
              <a:t>This process involves </a:t>
            </a:r>
            <a:r>
              <a:rPr sz="1600" b="1">
                <a:solidFill>
                  <a:schemeClr val="bg1"/>
                </a:solidFill>
              </a:rPr>
              <a:t>synthesizing CloudFormation templates </a:t>
            </a:r>
            <a:r>
              <a:rPr sz="1600">
                <a:solidFill>
                  <a:schemeClr val="bg1"/>
                </a:solidFill>
              </a:rPr>
              <a:t>in </a:t>
            </a:r>
            <a:r>
              <a:rPr sz="1600" b="1">
                <a:solidFill>
                  <a:schemeClr val="bg1"/>
                </a:solidFill>
              </a:rPr>
              <a:t>YAML format</a:t>
            </a:r>
            <a:r>
              <a:rPr sz="1600">
                <a:solidFill>
                  <a:schemeClr val="bg1"/>
                </a:solidFill>
              </a:rPr>
              <a:t>, saving them in the </a:t>
            </a:r>
            <a:r>
              <a:rPr sz="1600" b="1">
                <a:solidFill>
                  <a:schemeClr val="bg1"/>
                </a:solidFill>
              </a:rPr>
              <a:t>cdk.out</a:t>
            </a:r>
            <a:r>
              <a:rPr sz="1600">
                <a:solidFill>
                  <a:schemeClr val="bg1"/>
                </a:solidFill>
              </a:rPr>
              <a:t> folder as JSON, bootstrapping your stack, and deploying your app to your AWS account.</a:t>
            </a:r>
            <a:endParaRPr sz="1600">
              <a:solidFill>
                <a:schemeClr val="bg1"/>
              </a:solidFill>
            </a:endParaRPr>
          </a:p>
          <a:p>
            <a:pPr algn="l"/>
            <a:endParaRPr sz="1600">
              <a:solidFill>
                <a:schemeClr val="bg1"/>
              </a:solidFill>
            </a:endParaRPr>
          </a:p>
          <a:p>
            <a:pPr algn="l"/>
            <a:r>
              <a:rPr sz="1600">
                <a:solidFill>
                  <a:schemeClr val="bg1"/>
                </a:solidFill>
              </a:rPr>
              <a:t>By following these steps, you can create and manage your </a:t>
            </a:r>
            <a:r>
              <a:rPr sz="1600" b="1">
                <a:solidFill>
                  <a:schemeClr val="bg1"/>
                </a:solidFill>
              </a:rPr>
              <a:t>AWS infrastructure</a:t>
            </a:r>
            <a:r>
              <a:rPr sz="1600">
                <a:solidFill>
                  <a:schemeClr val="bg1"/>
                </a:solidFill>
              </a:rPr>
              <a:t> using the power of AWS CDK and </a:t>
            </a:r>
            <a:r>
              <a:rPr sz="1600" b="1">
                <a:solidFill>
                  <a:schemeClr val="bg1"/>
                </a:solidFill>
              </a:rPr>
              <a:t>your preferred programming language</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35610" y="2446655"/>
            <a:ext cx="5433695" cy="1167765"/>
          </a:xfrm>
          <a:prstGeom prst="rect">
            <a:avLst/>
          </a:prstGeom>
        </p:spPr>
      </p:pic>
      <p:sp>
        <p:nvSpPr>
          <p:cNvPr id="18" name="Text Box 17"/>
          <p:cNvSpPr txBox="1"/>
          <p:nvPr/>
        </p:nvSpPr>
        <p:spPr>
          <a:xfrm>
            <a:off x="2442845" y="2743835"/>
            <a:ext cx="1419860" cy="275590"/>
          </a:xfrm>
          <a:prstGeom prst="rect">
            <a:avLst/>
          </a:prstGeom>
          <a:noFill/>
        </p:spPr>
        <p:txBody>
          <a:bodyPr wrap="square" rtlCol="0">
            <a:spAutoFit/>
          </a:bodyPr>
          <a:p>
            <a:r>
              <a:rPr lang="en-US" sz="1200" b="1">
                <a:solidFill>
                  <a:schemeClr val="bg1"/>
                </a:solidFill>
              </a:rPr>
              <a:t> cdk synth</a:t>
            </a:r>
            <a:endParaRPr lang="en-US" sz="1200" b="1">
              <a:solidFill>
                <a:schemeClr val="bg1"/>
              </a:solidFill>
            </a:endParaRPr>
          </a:p>
        </p:txBody>
      </p:sp>
      <p:sp>
        <p:nvSpPr>
          <p:cNvPr id="19" name="Text Box 18"/>
          <p:cNvSpPr txBox="1"/>
          <p:nvPr/>
        </p:nvSpPr>
        <p:spPr>
          <a:xfrm>
            <a:off x="344170" y="4003675"/>
            <a:ext cx="5784215" cy="1568450"/>
          </a:xfrm>
          <a:prstGeom prst="rect">
            <a:avLst/>
          </a:prstGeom>
          <a:noFill/>
        </p:spPr>
        <p:txBody>
          <a:bodyPr wrap="square" rtlCol="0">
            <a:spAutoFit/>
          </a:bodyPr>
          <a:p>
            <a:pPr algn="l">
              <a:buClrTx/>
              <a:buSzTx/>
              <a:buNone/>
            </a:pPr>
            <a:r>
              <a:rPr sz="1600">
                <a:solidFill>
                  <a:schemeClr val="bg1"/>
                </a:solidFill>
              </a:rPr>
              <a:t>To synthesize </a:t>
            </a:r>
            <a:r>
              <a:rPr sz="1600" b="1">
                <a:solidFill>
                  <a:schemeClr val="bg1"/>
                </a:solidFill>
              </a:rPr>
              <a:t>CloudFormation templates for your AWS CDK app</a:t>
            </a:r>
            <a:r>
              <a:rPr sz="1600">
                <a:solidFill>
                  <a:schemeClr val="bg1"/>
                </a:solidFill>
              </a:rPr>
              <a:t>, run the cdk synth command in your terminal or command prompt. This command generates</a:t>
            </a:r>
            <a:r>
              <a:rPr sz="1600" b="1">
                <a:solidFill>
                  <a:schemeClr val="bg1"/>
                </a:solidFill>
              </a:rPr>
              <a:t> YAML-formatted CloudFormation templates</a:t>
            </a:r>
            <a:r>
              <a:rPr sz="1600">
                <a:solidFill>
                  <a:schemeClr val="bg1"/>
                </a:solidFill>
              </a:rPr>
              <a:t> for each stack in your app, encompassing all the </a:t>
            </a:r>
            <a:r>
              <a:rPr sz="1600" b="1">
                <a:solidFill>
                  <a:schemeClr val="bg1"/>
                </a:solidFill>
              </a:rPr>
              <a:t>resources you’ve defined in your CDK code</a:t>
            </a:r>
            <a:r>
              <a:rPr sz="1600">
                <a:solidFill>
                  <a:schemeClr val="bg1"/>
                </a:solidFill>
              </a:rPr>
              <a:t>.</a:t>
            </a:r>
            <a:endParaRPr sz="1600">
              <a:solidFill>
                <a:schemeClr val="bg1"/>
              </a:solidFill>
            </a:endParaRPr>
          </a:p>
        </p:txBody>
      </p:sp>
      <p:pic>
        <p:nvPicPr>
          <p:cNvPr id="20" name="Picture 19"/>
          <p:cNvPicPr>
            <a:picLocks noChangeAspect="1"/>
          </p:cNvPicPr>
          <p:nvPr/>
        </p:nvPicPr>
        <p:blipFill>
          <a:blip r:embed="rId3"/>
          <a:stretch>
            <a:fillRect/>
          </a:stretch>
        </p:blipFill>
        <p:spPr>
          <a:xfrm>
            <a:off x="6273165" y="2446655"/>
            <a:ext cx="5554345" cy="3173730"/>
          </a:xfrm>
          <a:prstGeom prst="rect">
            <a:avLst/>
          </a:prstGeom>
        </p:spPr>
      </p:pic>
      <p:sp>
        <p:nvSpPr>
          <p:cNvPr id="15" name="Rectangles 14"/>
          <p:cNvSpPr/>
          <p:nvPr/>
        </p:nvSpPr>
        <p:spPr>
          <a:xfrm>
            <a:off x="450215" y="558800"/>
            <a:ext cx="56601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6" name="Text Box 15"/>
          <p:cNvSpPr txBox="1"/>
          <p:nvPr/>
        </p:nvSpPr>
        <p:spPr>
          <a:xfrm>
            <a:off x="348615" y="3648710"/>
            <a:ext cx="4598035" cy="229870"/>
          </a:xfrm>
          <a:prstGeom prst="rect">
            <a:avLst/>
          </a:prstGeom>
          <a:noFill/>
        </p:spPr>
        <p:txBody>
          <a:bodyPr wrap="none" rtlCol="0">
            <a:spAutoFit/>
          </a:bodyPr>
          <a:p>
            <a:pPr algn="l"/>
            <a:r>
              <a:rPr lang="pt-PT" altLang="en-US" sz="900" b="1">
                <a:solidFill>
                  <a:schemeClr val="bg1"/>
                </a:solidFill>
              </a:rPr>
              <a:t>Figure: 1 -  Command aws-cdk generate AWS Cloudfromation(YAML)</a:t>
            </a:r>
            <a:endParaRPr lang="pt-PT" altLang="en-US" sz="900" b="1">
              <a:solidFill>
                <a:schemeClr val="bg1"/>
              </a:solidFill>
            </a:endParaRPr>
          </a:p>
        </p:txBody>
      </p:sp>
      <p:sp>
        <p:nvSpPr>
          <p:cNvPr id="2" name="Text Box 1"/>
          <p:cNvSpPr txBox="1"/>
          <p:nvPr/>
        </p:nvSpPr>
        <p:spPr>
          <a:xfrm>
            <a:off x="6273165" y="5620385"/>
            <a:ext cx="4951095" cy="229870"/>
          </a:xfrm>
          <a:prstGeom prst="rect">
            <a:avLst/>
          </a:prstGeom>
          <a:noFill/>
        </p:spPr>
        <p:txBody>
          <a:bodyPr wrap="none" rtlCol="0">
            <a:spAutoFit/>
          </a:bodyPr>
          <a:p>
            <a:pPr algn="l"/>
            <a:r>
              <a:rPr lang="pt-PT" altLang="en-US" sz="900" b="1">
                <a:solidFill>
                  <a:schemeClr val="bg1"/>
                </a:solidFill>
              </a:rPr>
              <a:t>Figure: 2 - File  AWS Cloudfromation(YAML) Genereted command aws-cdk</a:t>
            </a:r>
            <a:endParaRPr lang="pt-PT" altLang="en-US" sz="900" b="1">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1076325"/>
          </a:xfrm>
          <a:prstGeom prst="rect">
            <a:avLst/>
          </a:prstGeom>
          <a:noFill/>
        </p:spPr>
        <p:txBody>
          <a:bodyPr wrap="square" rtlCol="0" anchor="t">
            <a:spAutoFit/>
          </a:bodyPr>
          <a:p>
            <a:pPr algn="l"/>
            <a:r>
              <a:rPr sz="1600">
                <a:solidFill>
                  <a:schemeClr val="bg1"/>
                </a:solidFill>
              </a:rPr>
              <a:t>You’re ready to deploy your AWS CDK app with your </a:t>
            </a:r>
            <a:endParaRPr sz="1600">
              <a:solidFill>
                <a:schemeClr val="bg1"/>
              </a:solidFill>
            </a:endParaRPr>
          </a:p>
          <a:p>
            <a:pPr algn="l"/>
            <a:r>
              <a:rPr sz="1600">
                <a:solidFill>
                  <a:schemeClr val="bg1"/>
                </a:solidFill>
              </a:rPr>
              <a:t>synthesized CloudFormation templates and bootstrapped </a:t>
            </a:r>
            <a:endParaRPr sz="1600">
              <a:solidFill>
                <a:schemeClr val="bg1"/>
              </a:solidFill>
            </a:endParaRPr>
          </a:p>
          <a:p>
            <a:pPr algn="l"/>
            <a:r>
              <a:rPr sz="1600">
                <a:solidFill>
                  <a:schemeClr val="bg1"/>
                </a:solidFill>
              </a:rPr>
              <a:t>stack. To do this, run the </a:t>
            </a:r>
            <a:r>
              <a:rPr sz="1600" b="1">
                <a:solidFill>
                  <a:schemeClr val="bg1"/>
                </a:solidFill>
              </a:rPr>
              <a:t>cdk deploy</a:t>
            </a:r>
            <a:r>
              <a:rPr sz="1600">
                <a:solidFill>
                  <a:schemeClr val="bg1"/>
                </a:solidFill>
              </a:rPr>
              <a:t> command in your </a:t>
            </a:r>
            <a:endParaRPr sz="1600">
              <a:solidFill>
                <a:schemeClr val="bg1"/>
              </a:solidFill>
            </a:endParaRPr>
          </a:p>
          <a:p>
            <a:pPr algn="l"/>
            <a:r>
              <a:rPr sz="1600">
                <a:solidFill>
                  <a:schemeClr val="bg1"/>
                </a:solidFill>
              </a:rPr>
              <a:t>terminal or command prompt.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6053455" y="660400"/>
            <a:ext cx="5171440" cy="1111250"/>
          </a:xfrm>
          <a:prstGeom prst="rect">
            <a:avLst/>
          </a:prstGeom>
        </p:spPr>
      </p:pic>
      <p:sp>
        <p:nvSpPr>
          <p:cNvPr id="18" name="Text Box 17"/>
          <p:cNvSpPr txBox="1"/>
          <p:nvPr/>
        </p:nvSpPr>
        <p:spPr>
          <a:xfrm>
            <a:off x="8074025" y="951865"/>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deploy</a:t>
            </a:r>
            <a:endParaRPr lang="pt-PT" altLang="en-US" sz="1200" b="1">
              <a:solidFill>
                <a:schemeClr val="bg1"/>
              </a:solidFill>
            </a:endParaRPr>
          </a:p>
        </p:txBody>
      </p:sp>
      <p:pic>
        <p:nvPicPr>
          <p:cNvPr id="6" name="Picture 5"/>
          <p:cNvPicPr>
            <a:picLocks noChangeAspect="1"/>
          </p:cNvPicPr>
          <p:nvPr/>
        </p:nvPicPr>
        <p:blipFill>
          <a:blip r:embed="rId3"/>
          <a:stretch>
            <a:fillRect/>
          </a:stretch>
        </p:blipFill>
        <p:spPr>
          <a:xfrm>
            <a:off x="4843780" y="3032125"/>
            <a:ext cx="6762750" cy="3101340"/>
          </a:xfrm>
          <a:prstGeom prst="rect">
            <a:avLst/>
          </a:prstGeom>
        </p:spPr>
      </p:pic>
      <p:sp>
        <p:nvSpPr>
          <p:cNvPr id="7" name="Text Box 6"/>
          <p:cNvSpPr txBox="1"/>
          <p:nvPr/>
        </p:nvSpPr>
        <p:spPr>
          <a:xfrm>
            <a:off x="444500" y="2891155"/>
            <a:ext cx="4834255" cy="2306955"/>
          </a:xfrm>
          <a:prstGeom prst="rect">
            <a:avLst/>
          </a:prstGeom>
          <a:noFill/>
        </p:spPr>
        <p:txBody>
          <a:bodyPr wrap="square" rtlCol="0" anchor="t">
            <a:spAutoFit/>
          </a:bodyPr>
          <a:p>
            <a:pPr algn="l"/>
            <a:r>
              <a:rPr sz="1600">
                <a:solidFill>
                  <a:schemeClr val="bg1"/>
                </a:solidFill>
              </a:rPr>
              <a:t>This command deploys your CDK app to your </a:t>
            </a:r>
            <a:endParaRPr sz="1600">
              <a:solidFill>
                <a:schemeClr val="bg1"/>
              </a:solidFill>
            </a:endParaRPr>
          </a:p>
          <a:p>
            <a:pPr algn="l"/>
            <a:r>
              <a:rPr sz="1600">
                <a:solidFill>
                  <a:schemeClr val="bg1"/>
                </a:solidFill>
              </a:rPr>
              <a:t>AWS account,</a:t>
            </a:r>
            <a:r>
              <a:rPr sz="1600" b="1">
                <a:solidFill>
                  <a:schemeClr val="bg1"/>
                </a:solidFill>
              </a:rPr>
              <a:t> creating and updating </a:t>
            </a:r>
            <a:endParaRPr sz="1600" b="1">
              <a:solidFill>
                <a:schemeClr val="bg1"/>
              </a:solidFill>
            </a:endParaRPr>
          </a:p>
          <a:p>
            <a:pPr algn="l"/>
            <a:r>
              <a:rPr sz="1600" b="1">
                <a:solidFill>
                  <a:schemeClr val="bg1"/>
                </a:solidFill>
              </a:rPr>
              <a:t>the necessary AWS resources</a:t>
            </a:r>
            <a:r>
              <a:rPr sz="1600">
                <a:solidFill>
                  <a:schemeClr val="bg1"/>
                </a:solidFill>
              </a:rPr>
              <a:t> as </a:t>
            </a:r>
            <a:endParaRPr sz="1600">
              <a:solidFill>
                <a:schemeClr val="bg1"/>
              </a:solidFill>
            </a:endParaRPr>
          </a:p>
          <a:p>
            <a:pPr algn="l"/>
            <a:r>
              <a:rPr sz="1600">
                <a:solidFill>
                  <a:schemeClr val="bg1"/>
                </a:solidFill>
              </a:rPr>
              <a:t>defined in your CloudFormation templates. </a:t>
            </a:r>
            <a:endParaRPr sz="1600">
              <a:solidFill>
                <a:schemeClr val="bg1"/>
              </a:solidFill>
            </a:endParaRPr>
          </a:p>
          <a:p>
            <a:pPr algn="l"/>
            <a:endParaRPr sz="1600">
              <a:solidFill>
                <a:schemeClr val="bg1"/>
              </a:solidFill>
            </a:endParaRPr>
          </a:p>
          <a:p>
            <a:pPr algn="l"/>
            <a:r>
              <a:rPr sz="1600">
                <a:solidFill>
                  <a:schemeClr val="bg1"/>
                </a:solidFill>
              </a:rPr>
              <a:t>Once the deployment is complete, you can </a:t>
            </a:r>
            <a:endParaRPr sz="1600">
              <a:solidFill>
                <a:schemeClr val="bg1"/>
              </a:solidFill>
            </a:endParaRPr>
          </a:p>
          <a:p>
            <a:pPr algn="l"/>
            <a:r>
              <a:rPr sz="1600">
                <a:solidFill>
                  <a:schemeClr val="bg1"/>
                </a:solidFill>
              </a:rPr>
              <a:t>monitor and manage your deployed resources </a:t>
            </a:r>
            <a:endParaRPr sz="1600">
              <a:solidFill>
                <a:schemeClr val="bg1"/>
              </a:solidFill>
            </a:endParaRPr>
          </a:p>
          <a:p>
            <a:pPr algn="l"/>
            <a:r>
              <a:rPr sz="1600">
                <a:solidFill>
                  <a:schemeClr val="bg1"/>
                </a:solidFill>
              </a:rPr>
              <a:t>using the </a:t>
            </a:r>
            <a:r>
              <a:rPr sz="1600" b="1">
                <a:solidFill>
                  <a:schemeClr val="bg1"/>
                </a:solidFill>
              </a:rPr>
              <a:t>AWS Management Console </a:t>
            </a:r>
            <a:endParaRPr sz="1600" b="1">
              <a:solidFill>
                <a:schemeClr val="bg1"/>
              </a:solidFill>
            </a:endParaRPr>
          </a:p>
          <a:p>
            <a:pPr algn="l"/>
            <a:r>
              <a:rPr sz="1600" b="1">
                <a:solidFill>
                  <a:schemeClr val="bg1"/>
                </a:solidFill>
              </a:rPr>
              <a:t>or AWS CLI.</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843780" y="5737225"/>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6045200" y="1775460"/>
            <a:ext cx="3614420" cy="229870"/>
          </a:xfrm>
          <a:prstGeom prst="rect">
            <a:avLst/>
          </a:prstGeom>
          <a:noFill/>
        </p:spPr>
        <p:txBody>
          <a:bodyPr wrap="none" rtlCol="0">
            <a:spAutoFit/>
          </a:bodyPr>
          <a:p>
            <a:pPr algn="l"/>
            <a:r>
              <a:rPr lang="pt-PT" altLang="en-US" sz="900" b="1">
                <a:solidFill>
                  <a:schemeClr val="bg1"/>
                </a:solidFill>
              </a:rPr>
              <a:t>Figure: 1 -  Checking AWS Cloudformation Generated</a:t>
            </a:r>
            <a:endParaRPr lang="pt-PT" altLang="en-US" sz="900" b="1">
              <a:solidFill>
                <a:schemeClr val="bg1"/>
              </a:solidFill>
            </a:endParaRPr>
          </a:p>
        </p:txBody>
      </p:sp>
      <p:sp>
        <p:nvSpPr>
          <p:cNvPr id="2" name="Text Box 1"/>
          <p:cNvSpPr txBox="1"/>
          <p:nvPr/>
        </p:nvSpPr>
        <p:spPr>
          <a:xfrm>
            <a:off x="4843780" y="6228715"/>
            <a:ext cx="4164965" cy="229870"/>
          </a:xfrm>
          <a:prstGeom prst="rect">
            <a:avLst/>
          </a:prstGeom>
          <a:noFill/>
        </p:spPr>
        <p:txBody>
          <a:bodyPr wrap="none" rtlCol="0">
            <a:spAutoFit/>
          </a:bodyPr>
          <a:p>
            <a:pPr algn="l"/>
            <a:r>
              <a:rPr lang="pt-PT" altLang="en-US" sz="900" b="1">
                <a:solidFill>
                  <a:schemeClr val="bg1"/>
                </a:solidFill>
              </a:rPr>
              <a:t>Figure: 2 -  Showing services and policies that will be created</a:t>
            </a:r>
            <a:endParaRPr lang="pt-PT" altLang="en-US" sz="900" b="1">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Deploying the App</a:t>
            </a:r>
            <a:endParaRPr lang="pt-PT" altLang="en-US" sz="2000" b="1" dirty="0">
              <a:solidFill>
                <a:schemeClr val="bg1"/>
              </a:solidFill>
            </a:endParaRPr>
          </a:p>
        </p:txBody>
      </p:sp>
      <p:sp>
        <p:nvSpPr>
          <p:cNvPr id="9" name="Text Box 8"/>
          <p:cNvSpPr txBox="1"/>
          <p:nvPr/>
        </p:nvSpPr>
        <p:spPr>
          <a:xfrm>
            <a:off x="347345" y="709930"/>
            <a:ext cx="10780395" cy="337185"/>
          </a:xfrm>
          <a:prstGeom prst="rect">
            <a:avLst/>
          </a:prstGeom>
          <a:noFill/>
        </p:spPr>
        <p:txBody>
          <a:bodyPr wrap="square" rtlCol="0" anchor="t">
            <a:spAutoFit/>
          </a:bodyPr>
          <a:p>
            <a:pPr algn="l"/>
            <a:r>
              <a:rPr sz="1600">
                <a:solidFill>
                  <a:schemeClr val="bg1"/>
                </a:solidFill>
              </a:rPr>
              <a:t>aws resources being created by the </a:t>
            </a:r>
            <a:r>
              <a:rPr sz="1600" b="1">
                <a:solidFill>
                  <a:schemeClr val="bg1"/>
                </a:solidFill>
              </a:rPr>
              <a:t>deploy </a:t>
            </a:r>
            <a:r>
              <a:rPr sz="1600">
                <a:solidFill>
                  <a:schemeClr val="bg1"/>
                </a:solidFill>
              </a:rPr>
              <a:t>command, using the template created in the </a:t>
            </a:r>
            <a:r>
              <a:rPr sz="1600" b="1">
                <a:solidFill>
                  <a:schemeClr val="bg1"/>
                </a:solidFill>
              </a:rPr>
              <a:t>synth </a:t>
            </a:r>
            <a:r>
              <a:rPr sz="1600">
                <a:solidFill>
                  <a:schemeClr val="bg1"/>
                </a:solidFill>
              </a:rPr>
              <a:t>command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05130" y="1090295"/>
            <a:ext cx="6669405" cy="1703705"/>
          </a:xfrm>
          <a:prstGeom prst="rect">
            <a:avLst/>
          </a:prstGeom>
        </p:spPr>
      </p:pic>
      <p:pic>
        <p:nvPicPr>
          <p:cNvPr id="4" name="Picture 3"/>
          <p:cNvPicPr>
            <a:picLocks noChangeAspect="1"/>
          </p:cNvPicPr>
          <p:nvPr/>
        </p:nvPicPr>
        <p:blipFill>
          <a:blip r:embed="rId3"/>
          <a:stretch>
            <a:fillRect/>
          </a:stretch>
        </p:blipFill>
        <p:spPr>
          <a:xfrm>
            <a:off x="3627755" y="3147060"/>
            <a:ext cx="7915275" cy="3171825"/>
          </a:xfrm>
          <a:prstGeom prst="rect">
            <a:avLst/>
          </a:prstGeom>
        </p:spPr>
      </p:pic>
      <p:sp>
        <p:nvSpPr>
          <p:cNvPr id="5" name="Text Box 4"/>
          <p:cNvSpPr txBox="1"/>
          <p:nvPr/>
        </p:nvSpPr>
        <p:spPr>
          <a:xfrm>
            <a:off x="347345" y="4594225"/>
            <a:ext cx="2976880" cy="1322070"/>
          </a:xfrm>
          <a:prstGeom prst="rect">
            <a:avLst/>
          </a:prstGeom>
          <a:noFill/>
        </p:spPr>
        <p:txBody>
          <a:bodyPr wrap="square" rtlCol="0" anchor="t">
            <a:spAutoFit/>
          </a:bodyPr>
          <a:p>
            <a:pPr algn="l"/>
            <a:r>
              <a:rPr sz="1600">
                <a:solidFill>
                  <a:schemeClr val="bg1"/>
                </a:solidFill>
              </a:rPr>
              <a:t>After creating it, it shows the time it was created and whether it managed to </a:t>
            </a:r>
            <a:r>
              <a:rPr sz="1600" b="1">
                <a:solidFill>
                  <a:schemeClr val="bg1"/>
                </a:solidFill>
              </a:rPr>
              <a:t>create all the necessary resources</a:t>
            </a:r>
            <a:endParaRPr sz="16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3627755" y="4778375"/>
            <a:ext cx="7475855" cy="90170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34645" y="2827020"/>
            <a:ext cx="3377565" cy="229870"/>
          </a:xfrm>
          <a:prstGeom prst="rect">
            <a:avLst/>
          </a:prstGeom>
          <a:noFill/>
        </p:spPr>
        <p:txBody>
          <a:bodyPr wrap="none" rtlCol="0">
            <a:spAutoFit/>
          </a:bodyPr>
          <a:p>
            <a:pPr algn="l"/>
            <a:r>
              <a:rPr lang="pt-PT" altLang="en-US" sz="900" b="1">
                <a:solidFill>
                  <a:schemeClr val="bg1"/>
                </a:solidFill>
              </a:rPr>
              <a:t>Figure: 1 -  Showing cdk creating all services aws</a:t>
            </a:r>
            <a:endParaRPr lang="pt-PT" altLang="en-US" sz="900" b="1">
              <a:solidFill>
                <a:schemeClr val="bg1"/>
              </a:solidFill>
            </a:endParaRPr>
          </a:p>
        </p:txBody>
      </p:sp>
      <p:sp>
        <p:nvSpPr>
          <p:cNvPr id="7" name="Text Box 6"/>
          <p:cNvSpPr txBox="1"/>
          <p:nvPr/>
        </p:nvSpPr>
        <p:spPr>
          <a:xfrm>
            <a:off x="3627755" y="6326505"/>
            <a:ext cx="2959100" cy="229870"/>
          </a:xfrm>
          <a:prstGeom prst="rect">
            <a:avLst/>
          </a:prstGeom>
          <a:noFill/>
        </p:spPr>
        <p:txBody>
          <a:bodyPr wrap="none" rtlCol="0">
            <a:spAutoFit/>
          </a:bodyPr>
          <a:p>
            <a:pPr algn="l"/>
            <a:r>
              <a:rPr lang="pt-PT" altLang="en-US" sz="900" b="1">
                <a:solidFill>
                  <a:schemeClr val="bg1"/>
                </a:solidFill>
              </a:rPr>
              <a:t>Figure: 2 -  Showing services created(ARN)</a:t>
            </a:r>
            <a:endParaRPr lang="pt-PT" altLang="en-US" sz="900" b="1">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Destroy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no longer need certain resources in your AWS CDK app, </a:t>
            </a:r>
            <a:r>
              <a:rPr sz="1600" b="1">
                <a:solidFill>
                  <a:schemeClr val="bg1"/>
                </a:solidFill>
              </a:rPr>
              <a:t>you can destroy them using the cdk destroy command.</a:t>
            </a:r>
            <a:r>
              <a:rPr sz="1600">
                <a:solidFill>
                  <a:schemeClr val="bg1"/>
                </a:solidFill>
              </a:rPr>
              <a:t> This command deletes the specified stack and all its associated resources unless they have been marked with a Deletion Policy to be retained.</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destroy</a:t>
            </a:r>
            <a:endParaRPr lang="pt-PT" altLang="en-US" sz="1200" b="1">
              <a:solidFill>
                <a:schemeClr val="bg1"/>
              </a:solidFill>
            </a:endParaRPr>
          </a:p>
        </p:txBody>
      </p:sp>
      <p:pic>
        <p:nvPicPr>
          <p:cNvPr id="4" name="Picture 3"/>
          <p:cNvPicPr>
            <a:picLocks noChangeAspect="1"/>
          </p:cNvPicPr>
          <p:nvPr/>
        </p:nvPicPr>
        <p:blipFill>
          <a:blip r:embed="rId3"/>
          <a:stretch>
            <a:fillRect/>
          </a:stretch>
        </p:blipFill>
        <p:spPr>
          <a:xfrm>
            <a:off x="459105" y="3706495"/>
            <a:ext cx="7720330" cy="1299845"/>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10" name="Rectangles 9"/>
          <p:cNvSpPr/>
          <p:nvPr/>
        </p:nvSpPr>
        <p:spPr>
          <a:xfrm>
            <a:off x="450215" y="4499610"/>
            <a:ext cx="5338445" cy="421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5920" y="2777490"/>
            <a:ext cx="2667000" cy="229870"/>
          </a:xfrm>
          <a:prstGeom prst="rect">
            <a:avLst/>
          </a:prstGeom>
          <a:noFill/>
        </p:spPr>
        <p:txBody>
          <a:bodyPr wrap="none" rtlCol="0">
            <a:spAutoFit/>
          </a:bodyPr>
          <a:p>
            <a:pPr algn="l"/>
            <a:r>
              <a:rPr lang="pt-PT" altLang="en-US" sz="900" b="1">
                <a:solidFill>
                  <a:schemeClr val="bg1"/>
                </a:solidFill>
              </a:rPr>
              <a:t>Figure: 1 -  Command aws-cdk destroy</a:t>
            </a:r>
            <a:endParaRPr lang="pt-PT" altLang="en-US" sz="900" b="1">
              <a:solidFill>
                <a:schemeClr val="bg1"/>
              </a:solidFill>
            </a:endParaRPr>
          </a:p>
        </p:txBody>
      </p:sp>
      <p:sp>
        <p:nvSpPr>
          <p:cNvPr id="2" name="Text Box 1"/>
          <p:cNvSpPr txBox="1"/>
          <p:nvPr/>
        </p:nvSpPr>
        <p:spPr>
          <a:xfrm>
            <a:off x="367665" y="5039360"/>
            <a:ext cx="4956810" cy="229870"/>
          </a:xfrm>
          <a:prstGeom prst="rect">
            <a:avLst/>
          </a:prstGeom>
          <a:noFill/>
        </p:spPr>
        <p:txBody>
          <a:bodyPr wrap="none" rtlCol="0">
            <a:spAutoFit/>
          </a:bodyPr>
          <a:p>
            <a:pPr algn="l"/>
            <a:r>
              <a:rPr lang="pt-PT" altLang="en-US" sz="900" b="1">
                <a:solidFill>
                  <a:schemeClr val="bg1"/>
                </a:solidFill>
              </a:rPr>
              <a:t>Figure: 2 -  Showing aws-cdk destroy success (necessary confirmation(Y))</a:t>
            </a:r>
            <a:endParaRPr lang="pt-PT" altLang="en-US" sz="900" b="1">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Diff the App</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When you have </a:t>
            </a:r>
            <a:r>
              <a:rPr sz="1600" b="1">
                <a:solidFill>
                  <a:schemeClr val="bg1"/>
                </a:solidFill>
              </a:rPr>
              <a:t>made changes to your infrastructure code</a:t>
            </a:r>
            <a:r>
              <a:rPr sz="1600">
                <a:solidFill>
                  <a:schemeClr val="bg1"/>
                </a:solidFill>
              </a:rPr>
              <a:t> by </a:t>
            </a:r>
            <a:r>
              <a:rPr sz="1600" b="1">
                <a:solidFill>
                  <a:schemeClr val="bg1"/>
                </a:solidFill>
              </a:rPr>
              <a:t>adding </a:t>
            </a:r>
            <a:r>
              <a:rPr sz="1600">
                <a:solidFill>
                  <a:schemeClr val="bg1"/>
                </a:solidFill>
              </a:rPr>
              <a:t>or </a:t>
            </a:r>
            <a:r>
              <a:rPr sz="1600" b="1">
                <a:solidFill>
                  <a:schemeClr val="bg1"/>
                </a:solidFill>
              </a:rPr>
              <a:t>removing </a:t>
            </a:r>
            <a:r>
              <a:rPr sz="1600">
                <a:solidFill>
                  <a:schemeClr val="bg1"/>
                </a:solidFill>
              </a:rPr>
              <a:t>certain </a:t>
            </a:r>
            <a:r>
              <a:rPr sz="1600" b="1">
                <a:solidFill>
                  <a:schemeClr val="bg1"/>
                </a:solidFill>
              </a:rPr>
              <a:t>resources </a:t>
            </a:r>
            <a:r>
              <a:rPr sz="1600">
                <a:solidFill>
                  <a:schemeClr val="bg1"/>
                </a:solidFill>
              </a:rPr>
              <a:t>in your AWS CDK application, you can use the</a:t>
            </a:r>
            <a:r>
              <a:rPr sz="1600" b="1">
                <a:solidFill>
                  <a:schemeClr val="bg1"/>
                </a:solidFill>
              </a:rPr>
              <a:t> cdk diff </a:t>
            </a:r>
            <a:r>
              <a:rPr sz="1600">
                <a:solidFill>
                  <a:schemeClr val="bg1"/>
                </a:solidFill>
              </a:rPr>
              <a:t>command. </a:t>
            </a:r>
            <a:r>
              <a:rPr lang="pt-PT" sz="1600">
                <a:solidFill>
                  <a:schemeClr val="bg1"/>
                </a:solidFill>
              </a:rPr>
              <a:t> </a:t>
            </a:r>
            <a:r>
              <a:rPr sz="1600">
                <a:solidFill>
                  <a:schemeClr val="bg1"/>
                </a:solidFill>
              </a:rPr>
              <a:t>This </a:t>
            </a:r>
            <a:r>
              <a:rPr sz="1600" b="1">
                <a:solidFill>
                  <a:schemeClr val="bg1"/>
                </a:solidFill>
              </a:rPr>
              <a:t>command </a:t>
            </a:r>
            <a:r>
              <a:rPr sz="1600">
                <a:solidFill>
                  <a:schemeClr val="bg1"/>
                </a:solidFill>
              </a:rPr>
              <a:t>will show what has been </a:t>
            </a:r>
            <a:r>
              <a:rPr sz="1600" b="1">
                <a:solidFill>
                  <a:schemeClr val="bg1"/>
                </a:solidFill>
              </a:rPr>
              <a:t>modified </a:t>
            </a:r>
            <a:r>
              <a:rPr sz="1600">
                <a:solidFill>
                  <a:schemeClr val="bg1"/>
                </a:solidFill>
              </a:rPr>
              <a:t>and which resources will be created and will be </a:t>
            </a:r>
            <a:r>
              <a:rPr sz="1600" b="1">
                <a:solidFill>
                  <a:schemeClr val="bg1"/>
                </a:solidFill>
              </a:rPr>
              <a:t>listed </a:t>
            </a:r>
            <a:r>
              <a:rPr sz="1600">
                <a:solidFill>
                  <a:schemeClr val="bg1"/>
                </a:solidFill>
              </a:rPr>
              <a:t>for </a:t>
            </a:r>
            <a:r>
              <a:rPr sz="1600" b="1">
                <a:solidFill>
                  <a:schemeClr val="bg1"/>
                </a:solidFill>
              </a:rPr>
              <a:t>monitoring</a:t>
            </a:r>
            <a:r>
              <a:rPr sz="1600">
                <a:solidFill>
                  <a:schemeClr val="bg1"/>
                </a:solidFill>
              </a:rPr>
              <a:t>.</a:t>
            </a:r>
            <a:endParaRPr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17" name="Picture 16"/>
          <p:cNvPicPr>
            <a:picLocks noChangeAspect="1"/>
          </p:cNvPicPr>
          <p:nvPr/>
        </p:nvPicPr>
        <p:blipFill>
          <a:blip r:embed="rId2"/>
          <a:stretch>
            <a:fillRect/>
          </a:stretch>
        </p:blipFill>
        <p:spPr>
          <a:xfrm>
            <a:off x="444500" y="1640840"/>
            <a:ext cx="5433695" cy="1167765"/>
          </a:xfrm>
          <a:prstGeom prst="rect">
            <a:avLst/>
          </a:prstGeom>
        </p:spPr>
      </p:pic>
      <p:sp>
        <p:nvSpPr>
          <p:cNvPr id="18" name="Text Box 17"/>
          <p:cNvSpPr txBox="1"/>
          <p:nvPr/>
        </p:nvSpPr>
        <p:spPr>
          <a:xfrm>
            <a:off x="2451735" y="1938020"/>
            <a:ext cx="1419860" cy="275590"/>
          </a:xfrm>
          <a:prstGeom prst="rect">
            <a:avLst/>
          </a:prstGeom>
          <a:noFill/>
        </p:spPr>
        <p:txBody>
          <a:bodyPr wrap="square" rtlCol="0">
            <a:spAutoFit/>
          </a:bodyPr>
          <a:p>
            <a:r>
              <a:rPr lang="en-US" sz="1200" b="1">
                <a:solidFill>
                  <a:schemeClr val="bg1"/>
                </a:solidFill>
              </a:rPr>
              <a:t> cdk </a:t>
            </a:r>
            <a:r>
              <a:rPr lang="pt-PT" altLang="en-US" sz="1200" b="1">
                <a:solidFill>
                  <a:schemeClr val="bg1"/>
                </a:solidFill>
              </a:rPr>
              <a:t>diff</a:t>
            </a:r>
            <a:endParaRPr lang="pt-PT" altLang="en-US" sz="1200" b="1">
              <a:solidFill>
                <a:schemeClr val="bg1"/>
              </a:solidFill>
            </a:endParaRPr>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2" name="Picture 1"/>
          <p:cNvPicPr>
            <a:picLocks noChangeAspect="1"/>
          </p:cNvPicPr>
          <p:nvPr/>
        </p:nvPicPr>
        <p:blipFill>
          <a:blip r:embed="rId3"/>
          <a:stretch>
            <a:fillRect/>
          </a:stretch>
        </p:blipFill>
        <p:spPr>
          <a:xfrm>
            <a:off x="4088765" y="1607185"/>
            <a:ext cx="7988300" cy="4807585"/>
          </a:xfrm>
          <a:prstGeom prst="rect">
            <a:avLst/>
          </a:prstGeom>
        </p:spPr>
      </p:pic>
      <p:sp>
        <p:nvSpPr>
          <p:cNvPr id="5" name="Rectangles 4"/>
          <p:cNvSpPr/>
          <p:nvPr/>
        </p:nvSpPr>
        <p:spPr>
          <a:xfrm>
            <a:off x="4088765" y="5455285"/>
            <a:ext cx="8103235" cy="9645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377825" y="2751455"/>
            <a:ext cx="3711575" cy="229870"/>
          </a:xfrm>
          <a:prstGeom prst="rect">
            <a:avLst/>
          </a:prstGeom>
          <a:noFill/>
        </p:spPr>
        <p:txBody>
          <a:bodyPr wrap="none" rtlCol="0">
            <a:spAutoFit/>
          </a:bodyPr>
          <a:p>
            <a:pPr algn="l"/>
            <a:r>
              <a:rPr lang="pt-PT" altLang="en-US" sz="900" b="1">
                <a:solidFill>
                  <a:schemeClr val="bg1"/>
                </a:solidFill>
              </a:rPr>
              <a:t>Figure: 1 -  Command aws-cdk checking file diferences</a:t>
            </a:r>
            <a:endParaRPr lang="pt-PT" altLang="en-US" sz="900" b="1">
              <a:solidFill>
                <a:schemeClr val="bg1"/>
              </a:solidFill>
            </a:endParaRPr>
          </a:p>
        </p:txBody>
      </p:sp>
      <p:sp>
        <p:nvSpPr>
          <p:cNvPr id="7" name="Text Box 6"/>
          <p:cNvSpPr txBox="1"/>
          <p:nvPr/>
        </p:nvSpPr>
        <p:spPr>
          <a:xfrm>
            <a:off x="4088765" y="6482080"/>
            <a:ext cx="3982085" cy="229870"/>
          </a:xfrm>
          <a:prstGeom prst="rect">
            <a:avLst/>
          </a:prstGeom>
          <a:noFill/>
        </p:spPr>
        <p:txBody>
          <a:bodyPr wrap="none" rtlCol="0">
            <a:spAutoFit/>
          </a:bodyPr>
          <a:p>
            <a:pPr algn="l"/>
            <a:r>
              <a:rPr lang="pt-PT" altLang="en-US" sz="900" b="1">
                <a:solidFill>
                  <a:schemeClr val="bg1"/>
                </a:solidFill>
              </a:rPr>
              <a:t>Figure: 2 -  Showing diff and list add or removes </a:t>
            </a:r>
            <a:r>
              <a:rPr lang="pt-PT" altLang="en-US" sz="900" b="1">
                <a:solidFill>
                  <a:schemeClr val="bg1"/>
                </a:solidFill>
                <a:sym typeface="+mn-ea"/>
              </a:rPr>
              <a:t>resources</a:t>
            </a:r>
            <a:endParaRPr lang="pt-PT" altLang="en-US" sz="900" b="1">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Lambda with Python</a:t>
            </a:r>
            <a:endParaRPr lang="pt-PT" altLang="en-US" sz="2000" b="1" dirty="0">
              <a:solidFill>
                <a:schemeClr val="bg1"/>
              </a:solidFill>
            </a:endParaRPr>
          </a:p>
        </p:txBody>
      </p:sp>
      <p:sp>
        <p:nvSpPr>
          <p:cNvPr id="9" name="Text Box 8"/>
          <p:cNvSpPr txBox="1"/>
          <p:nvPr/>
        </p:nvSpPr>
        <p:spPr>
          <a:xfrm>
            <a:off x="347345" y="709930"/>
            <a:ext cx="10780395" cy="829945"/>
          </a:xfrm>
          <a:prstGeom prst="rect">
            <a:avLst/>
          </a:prstGeom>
          <a:noFill/>
        </p:spPr>
        <p:txBody>
          <a:bodyPr wrap="square" rtlCol="0" anchor="t">
            <a:spAutoFit/>
          </a:bodyPr>
          <a:p>
            <a:pPr algn="l"/>
            <a:r>
              <a:rPr sz="1600">
                <a:solidFill>
                  <a:schemeClr val="bg1"/>
                </a:solidFill>
              </a:rPr>
              <a:t>The </a:t>
            </a:r>
            <a:r>
              <a:rPr sz="1600" b="1">
                <a:solidFill>
                  <a:schemeClr val="bg1"/>
                </a:solidFill>
              </a:rPr>
              <a:t>AWS SDK for Python (Boto3)</a:t>
            </a:r>
            <a:r>
              <a:rPr sz="1600">
                <a:solidFill>
                  <a:schemeClr val="bg1"/>
                </a:solidFill>
              </a:rPr>
              <a:t> provides a </a:t>
            </a:r>
            <a:r>
              <a:rPr sz="1600" b="1">
                <a:solidFill>
                  <a:schemeClr val="bg1"/>
                </a:solidFill>
              </a:rPr>
              <a:t>Python API for AWS infrastructure services</a:t>
            </a:r>
            <a:r>
              <a:rPr sz="1600">
                <a:solidFill>
                  <a:schemeClr val="bg1"/>
                </a:solidFill>
              </a:rPr>
              <a:t>. </a:t>
            </a:r>
            <a:endParaRPr sz="1600">
              <a:solidFill>
                <a:schemeClr val="bg1"/>
              </a:solidFill>
            </a:endParaRPr>
          </a:p>
          <a:p>
            <a:pPr algn="l"/>
            <a:r>
              <a:rPr sz="1600">
                <a:solidFill>
                  <a:schemeClr val="bg1"/>
                </a:solidFill>
              </a:rPr>
              <a:t>Using the </a:t>
            </a:r>
            <a:r>
              <a:rPr sz="1600" b="1">
                <a:solidFill>
                  <a:schemeClr val="bg1"/>
                </a:solidFill>
              </a:rPr>
              <a:t>SDK for Python</a:t>
            </a:r>
            <a:r>
              <a:rPr sz="1600">
                <a:solidFill>
                  <a:schemeClr val="bg1"/>
                </a:solidFill>
              </a:rPr>
              <a:t>, you can build applications on top of </a:t>
            </a:r>
            <a:r>
              <a:rPr sz="1600" b="1">
                <a:solidFill>
                  <a:schemeClr val="bg1"/>
                </a:solidFill>
              </a:rPr>
              <a:t>Amazon S3, Amazon EC2, Amazon DynamoDB</a:t>
            </a:r>
            <a:r>
              <a:rPr sz="1600">
                <a:solidFill>
                  <a:schemeClr val="bg1"/>
                </a:solidFill>
              </a:rPr>
              <a:t>, and more</a:t>
            </a:r>
            <a:r>
              <a:rPr lang="pt-PT" sz="1600">
                <a:solidFill>
                  <a:schemeClr val="bg1"/>
                </a:solidFill>
              </a:rPr>
              <a:t>.</a:t>
            </a:r>
            <a:endParaRPr lang="pt-PT" sz="1600">
              <a:solidFill>
                <a:schemeClr val="bg1"/>
              </a:solidFill>
            </a:endParaRPr>
          </a:p>
        </p:txBody>
      </p:sp>
      <p:pic>
        <p:nvPicPr>
          <p:cNvPr id="3" name="Picture 2"/>
          <p:cNvPicPr>
            <a:picLocks noChangeAspect="1"/>
          </p:cNvPicPr>
          <p:nvPr/>
        </p:nvPicPr>
        <p:blipFill>
          <a:blip r:embed="rId1"/>
          <a:stretch>
            <a:fillRect/>
          </a:stretch>
        </p:blipFill>
        <p:spPr>
          <a:xfrm>
            <a:off x="11348085" y="96520"/>
            <a:ext cx="728980" cy="728980"/>
          </a:xfrm>
          <a:prstGeom prst="rect">
            <a:avLst/>
          </a:prstGeom>
        </p:spPr>
      </p:pic>
      <p:pic>
        <p:nvPicPr>
          <p:cNvPr id="2" name="Picture 1"/>
          <p:cNvPicPr>
            <a:picLocks noChangeAspect="1"/>
          </p:cNvPicPr>
          <p:nvPr/>
        </p:nvPicPr>
        <p:blipFill>
          <a:blip r:embed="rId2"/>
          <a:stretch>
            <a:fillRect/>
          </a:stretch>
        </p:blipFill>
        <p:spPr>
          <a:xfrm>
            <a:off x="461645" y="1678305"/>
            <a:ext cx="2513965" cy="4871720"/>
          </a:xfrm>
          <a:prstGeom prst="rect">
            <a:avLst/>
          </a:prstGeom>
        </p:spPr>
      </p:pic>
      <p:sp>
        <p:nvSpPr>
          <p:cNvPr id="5" name="Rectangles 4"/>
          <p:cNvSpPr/>
          <p:nvPr/>
        </p:nvSpPr>
        <p:spPr>
          <a:xfrm>
            <a:off x="663575" y="2551430"/>
            <a:ext cx="2154555" cy="13576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3"/>
          <a:stretch>
            <a:fillRect/>
          </a:stretch>
        </p:blipFill>
        <p:spPr>
          <a:xfrm>
            <a:off x="6123305" y="1444625"/>
            <a:ext cx="5621655" cy="4810125"/>
          </a:xfrm>
          <a:prstGeom prst="rect">
            <a:avLst/>
          </a:prstGeom>
        </p:spPr>
      </p:pic>
      <p:sp>
        <p:nvSpPr>
          <p:cNvPr id="121" name="object 18"/>
          <p:cNvSpPr/>
          <p:nvPr/>
        </p:nvSpPr>
        <p:spPr>
          <a:xfrm>
            <a:off x="8557260" y="1949450"/>
            <a:ext cx="525145" cy="499745"/>
          </a:xfrm>
          <a:prstGeom prst="rect">
            <a:avLst/>
          </a:prstGeom>
          <a:blipFill>
            <a:blip r:embed="rId4" cstate="print"/>
            <a:stretch>
              <a:fillRect/>
            </a:stretch>
          </a:blipFill>
        </p:spPr>
        <p:txBody>
          <a:bodyPr wrap="square" lIns="0" tIns="0" rIns="0" bIns="0" rtlCol="0"/>
          <a:p/>
        </p:txBody>
      </p:sp>
      <p:pic>
        <p:nvPicPr>
          <p:cNvPr id="7" name="Picture 6"/>
          <p:cNvPicPr>
            <a:picLocks noChangeAspect="1"/>
          </p:cNvPicPr>
          <p:nvPr/>
        </p:nvPicPr>
        <p:blipFill>
          <a:blip r:embed="rId1"/>
          <a:stretch>
            <a:fillRect/>
          </a:stretch>
        </p:blipFill>
        <p:spPr>
          <a:xfrm>
            <a:off x="2150110" y="4383405"/>
            <a:ext cx="728980" cy="728980"/>
          </a:xfrm>
          <a:prstGeom prst="rect">
            <a:avLst/>
          </a:prstGeom>
        </p:spPr>
      </p:pic>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6123305" y="6380480"/>
            <a:ext cx="5128260" cy="229870"/>
          </a:xfrm>
          <a:prstGeom prst="rect">
            <a:avLst/>
          </a:prstGeom>
          <a:noFill/>
        </p:spPr>
        <p:txBody>
          <a:bodyPr wrap="none" rtlCol="0">
            <a:spAutoFit/>
          </a:bodyPr>
          <a:p>
            <a:pPr algn="l"/>
            <a:r>
              <a:rPr lang="pt-PT" altLang="en-US" sz="900" b="1">
                <a:solidFill>
                  <a:schemeClr val="bg1"/>
                </a:solidFill>
              </a:rPr>
              <a:t>Figure: 2 -  Code Lamda insert order at table orders(fields method put_item)</a:t>
            </a:r>
            <a:endParaRPr lang="pt-PT" altLang="en-US" sz="900" b="1">
              <a:solidFill>
                <a:schemeClr val="bg1"/>
              </a:solidFill>
            </a:endParaRPr>
          </a:p>
        </p:txBody>
      </p:sp>
      <p:sp>
        <p:nvSpPr>
          <p:cNvPr id="10" name="Text Box 9"/>
          <p:cNvSpPr txBox="1"/>
          <p:nvPr/>
        </p:nvSpPr>
        <p:spPr>
          <a:xfrm>
            <a:off x="461645" y="6550025"/>
            <a:ext cx="2296160" cy="229870"/>
          </a:xfrm>
          <a:prstGeom prst="rect">
            <a:avLst/>
          </a:prstGeom>
          <a:noFill/>
        </p:spPr>
        <p:txBody>
          <a:bodyPr wrap="none" rtlCol="0">
            <a:spAutoFit/>
          </a:bodyPr>
          <a:p>
            <a:pPr algn="l"/>
            <a:r>
              <a:rPr lang="pt-PT" altLang="en-US" sz="900" b="1">
                <a:solidFill>
                  <a:schemeClr val="bg1"/>
                </a:solidFill>
              </a:rPr>
              <a:t>Figure: 1 -  Code Lambda Python</a:t>
            </a:r>
            <a:endParaRPr lang="pt-PT" altLang="en-US" sz="900" b="1">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2120" y="1647825"/>
            <a:ext cx="2875280" cy="478028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829945"/>
          </a:xfrm>
          <a:prstGeom prst="rect">
            <a:avLst/>
          </a:prstGeom>
          <a:noFill/>
        </p:spPr>
        <p:txBody>
          <a:bodyPr wrap="square" rtlCol="0" anchor="t">
            <a:spAutoFit/>
          </a:bodyPr>
          <a:p>
            <a:pPr algn="just"/>
            <a:r>
              <a:rPr sz="1600">
                <a:solidFill>
                  <a:schemeClr val="bg1"/>
                </a:solidFill>
              </a:rPr>
              <a:t>In this case we </a:t>
            </a:r>
            <a:r>
              <a:rPr sz="1600" b="1">
                <a:solidFill>
                  <a:schemeClr val="bg1"/>
                </a:solidFill>
              </a:rPr>
              <a:t>are generating the infrastructure</a:t>
            </a:r>
            <a:r>
              <a:rPr sz="1600">
                <a:solidFill>
                  <a:schemeClr val="bg1"/>
                </a:solidFill>
              </a:rPr>
              <a:t> using the AWS SDK, however the code controller is </a:t>
            </a:r>
            <a:r>
              <a:rPr sz="1600" b="1">
                <a:solidFill>
                  <a:schemeClr val="bg1"/>
                </a:solidFill>
              </a:rPr>
              <a:t>written in Java</a:t>
            </a:r>
            <a:r>
              <a:rPr sz="1600">
                <a:solidFill>
                  <a:schemeClr val="bg1"/>
                </a:solidFill>
              </a:rPr>
              <a:t>, using the </a:t>
            </a:r>
            <a:r>
              <a:rPr sz="1600" b="1">
                <a:solidFill>
                  <a:schemeClr val="bg1"/>
                </a:solidFill>
              </a:rPr>
              <a:t>CDK </a:t>
            </a:r>
            <a:r>
              <a:rPr sz="1600">
                <a:solidFill>
                  <a:schemeClr val="bg1"/>
                </a:solidFill>
              </a:rPr>
              <a:t>it generates the Cloudformation template, which is then deployed creating the services automatically in </a:t>
            </a:r>
            <a:r>
              <a:rPr sz="1600" b="1">
                <a:solidFill>
                  <a:schemeClr val="bg1"/>
                </a:solidFill>
              </a:rPr>
              <a:t>AWS in your account</a:t>
            </a:r>
            <a:r>
              <a:rPr sz="1600">
                <a:solidFill>
                  <a:schemeClr val="bg1"/>
                </a:solidFill>
              </a:rPr>
              <a:t> configured in your machine via </a:t>
            </a:r>
            <a:r>
              <a:rPr sz="1600" b="1">
                <a:solidFill>
                  <a:schemeClr val="bg1"/>
                </a:solidFill>
              </a:rPr>
              <a:t>credentials</a:t>
            </a:r>
            <a:r>
              <a:rPr sz="1600">
                <a:solidFill>
                  <a:schemeClr val="bg1"/>
                </a:solidFill>
              </a:rPr>
              <a:t>.</a:t>
            </a:r>
            <a:endParaRPr sz="1600">
              <a:solidFill>
                <a:schemeClr val="bg1"/>
              </a:solidFill>
            </a:endParaRPr>
          </a:p>
        </p:txBody>
      </p:sp>
      <p:sp>
        <p:nvSpPr>
          <p:cNvPr id="5" name="Rectangles 4"/>
          <p:cNvSpPr/>
          <p:nvPr/>
        </p:nvSpPr>
        <p:spPr>
          <a:xfrm>
            <a:off x="606425" y="2875280"/>
            <a:ext cx="2658745" cy="15093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3562350" y="1654175"/>
            <a:ext cx="8392795" cy="4799330"/>
          </a:xfrm>
          <a:prstGeom prst="rect">
            <a:avLst/>
          </a:prstGeom>
        </p:spPr>
      </p:pic>
      <p:pic>
        <p:nvPicPr>
          <p:cNvPr id="10" name="Picture 9"/>
          <p:cNvPicPr>
            <a:picLocks noChangeAspect="1"/>
          </p:cNvPicPr>
          <p:nvPr/>
        </p:nvPicPr>
        <p:blipFill>
          <a:blip r:embed="rId3"/>
          <a:stretch>
            <a:fillRect/>
          </a:stretch>
        </p:blipFill>
        <p:spPr>
          <a:xfrm>
            <a:off x="2602865" y="2087880"/>
            <a:ext cx="728980" cy="728980"/>
          </a:xfrm>
          <a:prstGeom prst="rect">
            <a:avLst/>
          </a:prstGeom>
        </p:spPr>
      </p:pic>
      <p:pic>
        <p:nvPicPr>
          <p:cNvPr id="11" name="Picture 10"/>
          <p:cNvPicPr>
            <a:picLocks noChangeAspect="1"/>
          </p:cNvPicPr>
          <p:nvPr/>
        </p:nvPicPr>
        <p:blipFill>
          <a:blip r:embed="rId3"/>
          <a:stretch>
            <a:fillRect/>
          </a:stretch>
        </p:blipFill>
        <p:spPr>
          <a:xfrm>
            <a:off x="11127740" y="5431155"/>
            <a:ext cx="728980" cy="728980"/>
          </a:xfrm>
          <a:prstGeom prst="rect">
            <a:avLst/>
          </a:prstGeom>
        </p:spPr>
      </p:pic>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03860" y="6434455"/>
            <a:ext cx="1973580" cy="229870"/>
          </a:xfrm>
          <a:prstGeom prst="rect">
            <a:avLst/>
          </a:prstGeom>
          <a:noFill/>
        </p:spPr>
        <p:txBody>
          <a:bodyPr wrap="none" rtlCol="0">
            <a:spAutoFit/>
          </a:bodyPr>
          <a:p>
            <a:pPr algn="l"/>
            <a:r>
              <a:rPr lang="pt-PT" altLang="en-US" sz="900" b="1">
                <a:solidFill>
                  <a:schemeClr val="bg1"/>
                </a:solidFill>
              </a:rPr>
              <a:t>Figure: 1 -  Code CDK(Java) </a:t>
            </a:r>
            <a:endParaRPr lang="pt-PT" altLang="en-US" sz="900" b="1">
              <a:solidFill>
                <a:schemeClr val="bg1"/>
              </a:solidFill>
            </a:endParaRPr>
          </a:p>
        </p:txBody>
      </p:sp>
      <p:sp>
        <p:nvSpPr>
          <p:cNvPr id="3" name="Text Box 2"/>
          <p:cNvSpPr txBox="1"/>
          <p:nvPr/>
        </p:nvSpPr>
        <p:spPr>
          <a:xfrm>
            <a:off x="3562350" y="6453505"/>
            <a:ext cx="4121785" cy="229870"/>
          </a:xfrm>
          <a:prstGeom prst="rect">
            <a:avLst/>
          </a:prstGeom>
          <a:noFill/>
        </p:spPr>
        <p:txBody>
          <a:bodyPr wrap="none" rtlCol="0">
            <a:spAutoFit/>
          </a:bodyPr>
          <a:p>
            <a:pPr algn="l"/>
            <a:r>
              <a:rPr lang="pt-PT" altLang="en-US" sz="900" b="1">
                <a:solidFill>
                  <a:schemeClr val="bg1"/>
                </a:solidFill>
              </a:rPr>
              <a:t>Figure: 2 -  Method Create Lambda function using CDK(Java) </a:t>
            </a:r>
            <a:endParaRPr lang="pt-PT" altLang="en-US" sz="900"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390" y="-10795"/>
            <a:ext cx="11484610" cy="6868795"/>
          </a:xfrm>
          <a:prstGeom prst="rect">
            <a:avLst/>
          </a:prstGeom>
        </p:spPr>
      </p:pic>
      <p:sp>
        <p:nvSpPr>
          <p:cNvPr id="6" name="Rectangles 5"/>
          <p:cNvSpPr/>
          <p:nvPr/>
        </p:nvSpPr>
        <p:spPr>
          <a:xfrm>
            <a:off x="12065" y="-40005"/>
            <a:ext cx="4629785" cy="6908165"/>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97180" y="2186940"/>
            <a:ext cx="4369435" cy="2225675"/>
          </a:xfrm>
          <a:prstGeom prst="rect">
            <a:avLst/>
          </a:prstGeom>
        </p:spPr>
        <p:txBody>
          <a:bodyPr vert="horz" wrap="square" lIns="0" tIns="10583" rIns="0" bIns="0" rtlCol="0">
            <a:spAutoFit/>
          </a:bodyPr>
          <a:lstStyle/>
          <a:p>
            <a:pPr marL="12700" algn="ctr">
              <a:lnSpc>
                <a:spcPct val="100000"/>
              </a:lnSpc>
              <a:spcBef>
                <a:spcPts val="100"/>
              </a:spcBef>
            </a:pPr>
            <a:r>
              <a:rPr lang="en-US" sz="4800">
                <a:solidFill>
                  <a:schemeClr val="bg1"/>
                </a:solidFill>
                <a:latin typeface="Swiss921 BT" panose="020B0806030502050204" charset="0"/>
                <a:cs typeface="Swiss921 BT" panose="020B0806030502050204" charset="0"/>
                <a:sym typeface="+mn-ea"/>
              </a:rPr>
              <a:t>Requirement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and </a:t>
            </a:r>
            <a:br>
              <a:rPr lang="en-US" sz="4800">
                <a:solidFill>
                  <a:schemeClr val="bg1"/>
                </a:solidFill>
                <a:latin typeface="Swiss921 BT" panose="020B0806030502050204" charset="0"/>
                <a:cs typeface="Swiss921 BT" panose="020B0806030502050204" charset="0"/>
                <a:sym typeface="+mn-ea"/>
              </a:rPr>
            </a:br>
            <a:r>
              <a:rPr lang="en-US" sz="4800">
                <a:solidFill>
                  <a:schemeClr val="bg1"/>
                </a:solidFill>
                <a:latin typeface="Swiss921 BT" panose="020B0806030502050204" charset="0"/>
                <a:cs typeface="Swiss921 BT" panose="020B0806030502050204" charset="0"/>
                <a:sym typeface="+mn-ea"/>
              </a:rPr>
              <a:t>Tools</a:t>
            </a:r>
            <a:endParaRPr lang="en-US" sz="4800">
              <a:solidFill>
                <a:schemeClr val="bg1"/>
              </a:solidFill>
              <a:latin typeface="Swiss921 BT" panose="020B0806030502050204" charset="0"/>
              <a:cs typeface="Swiss921 BT" panose="020B0806030502050204" charset="0"/>
              <a:sym typeface="+mn-ea"/>
            </a:endParaRPr>
          </a:p>
        </p:txBody>
      </p:sp>
      <p:pic>
        <p:nvPicPr>
          <p:cNvPr id="5" name="Picture 4"/>
          <p:cNvPicPr>
            <a:picLocks noChangeAspect="1"/>
          </p:cNvPicPr>
          <p:nvPr/>
        </p:nvPicPr>
        <p:blipFill>
          <a:blip r:embed="rId3"/>
          <a:stretch>
            <a:fillRect/>
          </a:stretch>
        </p:blipFill>
        <p:spPr>
          <a:xfrm>
            <a:off x="159385" y="245745"/>
            <a:ext cx="1219835" cy="121983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11480" y="1400175"/>
            <a:ext cx="10213340" cy="38862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709930"/>
            <a:ext cx="11576685" cy="337185"/>
          </a:xfrm>
          <a:prstGeom prst="rect">
            <a:avLst/>
          </a:prstGeom>
          <a:noFill/>
        </p:spPr>
        <p:txBody>
          <a:bodyPr wrap="square" rtlCol="0" anchor="t">
            <a:spAutoFit/>
          </a:bodyPr>
          <a:p>
            <a:pPr algn="just"/>
            <a:r>
              <a:rPr lang="pt-PT" sz="1600" b="1">
                <a:solidFill>
                  <a:schemeClr val="bg1"/>
                </a:solidFill>
              </a:rPr>
              <a:t>Create Lambda Role</a:t>
            </a:r>
            <a:endParaRPr lang="pt-PT" sz="1600" b="1">
              <a:solidFill>
                <a:schemeClr val="bg1"/>
              </a:solidFill>
            </a:endParaRPr>
          </a:p>
        </p:txBody>
      </p:sp>
      <p:sp>
        <p:nvSpPr>
          <p:cNvPr id="5" name="Rectangles 4"/>
          <p:cNvSpPr/>
          <p:nvPr/>
        </p:nvSpPr>
        <p:spPr>
          <a:xfrm>
            <a:off x="2339975" y="2284095"/>
            <a:ext cx="7764145" cy="5867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9894570" y="4533900"/>
            <a:ext cx="728980" cy="728980"/>
          </a:xfrm>
          <a:prstGeom prst="rect">
            <a:avLst/>
          </a:prstGeom>
        </p:spPr>
      </p:pic>
      <p:sp>
        <p:nvSpPr>
          <p:cNvPr id="3" name="Rectangles 2"/>
          <p:cNvSpPr/>
          <p:nvPr/>
        </p:nvSpPr>
        <p:spPr>
          <a:xfrm>
            <a:off x="2463800" y="4710430"/>
            <a:ext cx="3535680" cy="3581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411480" y="5356860"/>
            <a:ext cx="5633720" cy="229870"/>
          </a:xfrm>
          <a:prstGeom prst="rect">
            <a:avLst/>
          </a:prstGeom>
          <a:noFill/>
        </p:spPr>
        <p:txBody>
          <a:bodyPr wrap="none" rtlCol="0">
            <a:spAutoFit/>
          </a:bodyPr>
          <a:p>
            <a:pPr algn="l"/>
            <a:r>
              <a:rPr lang="pt-PT" altLang="en-US" sz="900" b="1">
                <a:solidFill>
                  <a:schemeClr val="bg1"/>
                </a:solidFill>
              </a:rPr>
              <a:t>Figure: 1 -  Code CDK(Java), creating Statements(effect, actions, resources) for Role</a:t>
            </a:r>
            <a:endParaRPr lang="pt-PT" altLang="en-US" sz="900" b="1">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595" y="2864485"/>
            <a:ext cx="11296650" cy="358330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9125"/>
            <a:ext cx="11576685" cy="275590"/>
          </a:xfrm>
          <a:prstGeom prst="rect">
            <a:avLst/>
          </a:prstGeom>
          <a:noFill/>
        </p:spPr>
        <p:txBody>
          <a:bodyPr wrap="square" rtlCol="0" anchor="t">
            <a:spAutoFit/>
          </a:bodyPr>
          <a:p>
            <a:pPr algn="just"/>
            <a:r>
              <a:rPr lang="pt-PT" sz="1200" b="1">
                <a:solidFill>
                  <a:schemeClr val="bg1"/>
                </a:solidFill>
              </a:rPr>
              <a:t>Create DynamoBD and Grant Permissions Lambda Functions</a:t>
            </a:r>
            <a:endParaRPr lang="pt-PT" sz="1200" b="1">
              <a:solidFill>
                <a:schemeClr val="bg1"/>
              </a:solidFill>
            </a:endParaRPr>
          </a:p>
        </p:txBody>
      </p:sp>
      <p:sp>
        <p:nvSpPr>
          <p:cNvPr id="5" name="Rectangles 4"/>
          <p:cNvSpPr/>
          <p:nvPr/>
        </p:nvSpPr>
        <p:spPr>
          <a:xfrm>
            <a:off x="596900" y="3072765"/>
            <a:ext cx="4792980" cy="74866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54050" y="5413375"/>
            <a:ext cx="4107180" cy="105600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10772775" y="2864485"/>
            <a:ext cx="728980" cy="728980"/>
          </a:xfrm>
          <a:prstGeom prst="rect">
            <a:avLst/>
          </a:prstGeom>
        </p:spPr>
      </p:pic>
      <p:pic>
        <p:nvPicPr>
          <p:cNvPr id="7" name="Picture 6"/>
          <p:cNvPicPr>
            <a:picLocks noChangeAspect="1"/>
          </p:cNvPicPr>
          <p:nvPr/>
        </p:nvPicPr>
        <p:blipFill>
          <a:blip r:embed="rId3"/>
          <a:stretch>
            <a:fillRect/>
          </a:stretch>
        </p:blipFill>
        <p:spPr>
          <a:xfrm>
            <a:off x="6466840" y="925195"/>
            <a:ext cx="5229225" cy="1390650"/>
          </a:xfrm>
          <a:prstGeom prst="rect">
            <a:avLst/>
          </a:prstGeom>
        </p:spPr>
      </p:pic>
      <p:pic>
        <p:nvPicPr>
          <p:cNvPr id="11" name="Picture 10"/>
          <p:cNvPicPr>
            <a:picLocks noChangeAspect="1"/>
          </p:cNvPicPr>
          <p:nvPr/>
        </p:nvPicPr>
        <p:blipFill>
          <a:blip r:embed="rId4"/>
          <a:stretch>
            <a:fillRect/>
          </a:stretch>
        </p:blipFill>
        <p:spPr>
          <a:xfrm>
            <a:off x="442595" y="925195"/>
            <a:ext cx="5946140" cy="1402715"/>
          </a:xfrm>
          <a:prstGeom prst="rect">
            <a:avLst/>
          </a:prstGeom>
        </p:spPr>
      </p:pic>
      <p:cxnSp>
        <p:nvCxnSpPr>
          <p:cNvPr id="12" name="Straight Arrow Connector 11"/>
          <p:cNvCxnSpPr/>
          <p:nvPr/>
        </p:nvCxnSpPr>
        <p:spPr>
          <a:xfrm flipH="1" flipV="1">
            <a:off x="3100070" y="2345690"/>
            <a:ext cx="19050" cy="81915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8120" y="2345690"/>
            <a:ext cx="3707130" cy="120777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450215" y="558800"/>
            <a:ext cx="47457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 name="Text Box 1"/>
          <p:cNvSpPr txBox="1"/>
          <p:nvPr/>
        </p:nvSpPr>
        <p:spPr>
          <a:xfrm>
            <a:off x="450215" y="6574155"/>
            <a:ext cx="5748020" cy="229870"/>
          </a:xfrm>
          <a:prstGeom prst="rect">
            <a:avLst/>
          </a:prstGeom>
          <a:noFill/>
        </p:spPr>
        <p:txBody>
          <a:bodyPr wrap="none" rtlCol="0">
            <a:spAutoFit/>
          </a:bodyPr>
          <a:p>
            <a:pPr algn="l"/>
            <a:r>
              <a:rPr lang="pt-PT" altLang="en-US" sz="900" b="1">
                <a:solidFill>
                  <a:schemeClr val="bg1"/>
                </a:solidFill>
              </a:rPr>
              <a:t>Figure: 1 -  Code CDK(Java), creating DynamoDB, setting permission lambda functions</a:t>
            </a:r>
            <a:endParaRPr lang="pt-PT" altLang="en-US" sz="900" b="1">
              <a:solidFill>
                <a:schemeClr val="bg1"/>
              </a:solidFill>
            </a:endParaRPr>
          </a:p>
        </p:txBody>
      </p:sp>
      <p:sp>
        <p:nvSpPr>
          <p:cNvPr id="10" name="Text Box 9"/>
          <p:cNvSpPr txBox="1"/>
          <p:nvPr/>
        </p:nvSpPr>
        <p:spPr>
          <a:xfrm>
            <a:off x="442595" y="2336800"/>
            <a:ext cx="5165090" cy="229870"/>
          </a:xfrm>
          <a:prstGeom prst="rect">
            <a:avLst/>
          </a:prstGeom>
          <a:noFill/>
        </p:spPr>
        <p:txBody>
          <a:bodyPr wrap="none" rtlCol="0">
            <a:spAutoFit/>
          </a:bodyPr>
          <a:p>
            <a:pPr algn="l"/>
            <a:r>
              <a:rPr lang="pt-PT" altLang="en-US" sz="900" b="1">
                <a:solidFill>
                  <a:schemeClr val="bg1"/>
                </a:solidFill>
              </a:rPr>
              <a:t>Figure: 3 -  Code CDK(Java), props  DynamoDB(names, partitionKey, sortKey)</a:t>
            </a:r>
            <a:endParaRPr lang="pt-PT" altLang="en-US" sz="900" b="1">
              <a:solidFill>
                <a:schemeClr val="bg1"/>
              </a:solidFill>
            </a:endParaRPr>
          </a:p>
        </p:txBody>
      </p:sp>
      <p:sp>
        <p:nvSpPr>
          <p:cNvPr id="14" name="Text Box 13"/>
          <p:cNvSpPr txBox="1"/>
          <p:nvPr/>
        </p:nvSpPr>
        <p:spPr>
          <a:xfrm>
            <a:off x="6392545" y="2310765"/>
            <a:ext cx="3342640" cy="229870"/>
          </a:xfrm>
          <a:prstGeom prst="rect">
            <a:avLst/>
          </a:prstGeom>
          <a:noFill/>
        </p:spPr>
        <p:txBody>
          <a:bodyPr wrap="none" rtlCol="0">
            <a:spAutoFit/>
          </a:bodyPr>
          <a:p>
            <a:pPr algn="l"/>
            <a:r>
              <a:rPr lang="pt-PT" altLang="en-US" sz="900" b="1">
                <a:solidFill>
                  <a:schemeClr val="bg1"/>
                </a:solidFill>
              </a:rPr>
              <a:t>Figure: 3 -  Code CDK(Java), creating lambda Env</a:t>
            </a:r>
            <a:endParaRPr lang="pt-PT" altLang="en-US" sz="900" b="1">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064760" y="1012825"/>
            <a:ext cx="6859270" cy="3175000"/>
          </a:xfrm>
          <a:prstGeom prst="rect">
            <a:avLst/>
          </a:prstGeom>
        </p:spPr>
      </p:pic>
      <p:pic>
        <p:nvPicPr>
          <p:cNvPr id="7" name="Picture 6"/>
          <p:cNvPicPr>
            <a:picLocks noChangeAspect="1"/>
          </p:cNvPicPr>
          <p:nvPr/>
        </p:nvPicPr>
        <p:blipFill>
          <a:blip r:embed="rId2"/>
          <a:stretch>
            <a:fillRect/>
          </a:stretch>
        </p:blipFill>
        <p:spPr>
          <a:xfrm>
            <a:off x="276225" y="5222875"/>
            <a:ext cx="11915775" cy="129540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a:t>
            </a:r>
            <a:endParaRPr lang="pt-PT" altLang="en-US" sz="2000" b="1" dirty="0">
              <a:solidFill>
                <a:schemeClr val="bg1"/>
              </a:solidFill>
            </a:endParaRPr>
          </a:p>
        </p:txBody>
      </p:sp>
      <p:sp>
        <p:nvSpPr>
          <p:cNvPr id="9" name="Text Box 8"/>
          <p:cNvSpPr txBox="1"/>
          <p:nvPr/>
        </p:nvSpPr>
        <p:spPr>
          <a:xfrm>
            <a:off x="347345" y="610870"/>
            <a:ext cx="11576685" cy="275590"/>
          </a:xfrm>
          <a:prstGeom prst="rect">
            <a:avLst/>
          </a:prstGeom>
          <a:noFill/>
        </p:spPr>
        <p:txBody>
          <a:bodyPr wrap="square" rtlCol="0" anchor="t">
            <a:spAutoFit/>
          </a:bodyPr>
          <a:p>
            <a:pPr algn="just"/>
            <a:r>
              <a:rPr lang="pt-PT" sz="1200" b="1">
                <a:solidFill>
                  <a:schemeClr val="bg1"/>
                </a:solidFill>
              </a:rPr>
              <a:t>Reading Lambda Functions</a:t>
            </a:r>
            <a:endParaRPr lang="pt-PT" sz="1200" b="1">
              <a:solidFill>
                <a:schemeClr val="bg1"/>
              </a:solidFill>
            </a:endParaRPr>
          </a:p>
        </p:txBody>
      </p:sp>
      <p:pic>
        <p:nvPicPr>
          <p:cNvPr id="10" name="Picture 9"/>
          <p:cNvPicPr>
            <a:picLocks noChangeAspect="1"/>
          </p:cNvPicPr>
          <p:nvPr/>
        </p:nvPicPr>
        <p:blipFill>
          <a:blip r:embed="rId3"/>
          <a:stretch>
            <a:fillRect/>
          </a:stretch>
        </p:blipFill>
        <p:spPr>
          <a:xfrm>
            <a:off x="11404600" y="140335"/>
            <a:ext cx="728980" cy="728980"/>
          </a:xfrm>
          <a:prstGeom prst="rect">
            <a:avLst/>
          </a:prstGeom>
        </p:spPr>
      </p:pic>
      <p:sp>
        <p:nvSpPr>
          <p:cNvPr id="3" name="Rectangles 2"/>
          <p:cNvSpPr/>
          <p:nvPr/>
        </p:nvSpPr>
        <p:spPr>
          <a:xfrm>
            <a:off x="3547745" y="5189855"/>
            <a:ext cx="837501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534400" y="4054475"/>
            <a:ext cx="473710" cy="1135380"/>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Rectangles 12"/>
          <p:cNvSpPr/>
          <p:nvPr/>
        </p:nvSpPr>
        <p:spPr>
          <a:xfrm>
            <a:off x="6216650" y="1853565"/>
            <a:ext cx="2916555" cy="105219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4"/>
          <a:stretch>
            <a:fillRect/>
          </a:stretch>
        </p:blipFill>
        <p:spPr>
          <a:xfrm>
            <a:off x="152400" y="979805"/>
            <a:ext cx="4746625" cy="1275715"/>
          </a:xfrm>
          <a:prstGeom prst="rect">
            <a:avLst/>
          </a:prstGeom>
        </p:spPr>
      </p:pic>
      <p:cxnSp>
        <p:nvCxnSpPr>
          <p:cNvPr id="15" name="Straight Arrow Connector 14"/>
          <p:cNvCxnSpPr/>
          <p:nvPr/>
        </p:nvCxnSpPr>
        <p:spPr>
          <a:xfrm flipH="1">
            <a:off x="4899025" y="1463040"/>
            <a:ext cx="1968500" cy="21653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54100" y="2766060"/>
            <a:ext cx="2943225" cy="1971675"/>
          </a:xfrm>
          <a:prstGeom prst="rect">
            <a:avLst/>
          </a:prstGeom>
        </p:spPr>
      </p:pic>
      <p:cxnSp>
        <p:nvCxnSpPr>
          <p:cNvPr id="17" name="Straight Arrow Connector 16"/>
          <p:cNvCxnSpPr>
            <a:endCxn id="18" idx="0"/>
          </p:cNvCxnSpPr>
          <p:nvPr/>
        </p:nvCxnSpPr>
        <p:spPr>
          <a:xfrm>
            <a:off x="2009775" y="1993265"/>
            <a:ext cx="258445" cy="135826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224280" y="3351530"/>
            <a:ext cx="2087245" cy="13538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1" name="object 18"/>
          <p:cNvSpPr/>
          <p:nvPr/>
        </p:nvSpPr>
        <p:spPr>
          <a:xfrm>
            <a:off x="3547110" y="2905760"/>
            <a:ext cx="239395" cy="287655"/>
          </a:xfrm>
          <a:prstGeom prst="rect">
            <a:avLst/>
          </a:prstGeom>
          <a:blipFill>
            <a:blip r:embed="rId6" cstate="print"/>
            <a:stretch>
              <a:fillRect/>
            </a:stretch>
          </a:blipFill>
        </p:spPr>
        <p:txBody>
          <a:bodyPr wrap="square" lIns="0" tIns="0" rIns="0" bIns="0" rtlCol="0"/>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4" name="Text Box 3"/>
          <p:cNvSpPr txBox="1"/>
          <p:nvPr/>
        </p:nvSpPr>
        <p:spPr>
          <a:xfrm>
            <a:off x="248285" y="6477635"/>
            <a:ext cx="3696335" cy="229870"/>
          </a:xfrm>
          <a:prstGeom prst="rect">
            <a:avLst/>
          </a:prstGeom>
          <a:noFill/>
        </p:spPr>
        <p:txBody>
          <a:bodyPr wrap="none" rtlCol="0">
            <a:spAutoFit/>
          </a:bodyPr>
          <a:p>
            <a:pPr algn="l"/>
            <a:r>
              <a:rPr lang="pt-PT" altLang="en-US" sz="900" b="1">
                <a:solidFill>
                  <a:schemeClr val="bg1"/>
                </a:solidFill>
              </a:rPr>
              <a:t>Figure: 1 -  Code CDK(Java), created lambda Functions</a:t>
            </a:r>
            <a:endParaRPr lang="pt-PT" altLang="en-US" sz="900" b="1">
              <a:solidFill>
                <a:schemeClr val="bg1"/>
              </a:solidFill>
            </a:endParaRPr>
          </a:p>
        </p:txBody>
      </p:sp>
      <p:sp>
        <p:nvSpPr>
          <p:cNvPr id="5" name="Text Box 4"/>
          <p:cNvSpPr txBox="1"/>
          <p:nvPr/>
        </p:nvSpPr>
        <p:spPr>
          <a:xfrm>
            <a:off x="5064760" y="4210685"/>
            <a:ext cx="6991350" cy="229870"/>
          </a:xfrm>
          <a:prstGeom prst="rect">
            <a:avLst/>
          </a:prstGeom>
          <a:noFill/>
        </p:spPr>
        <p:txBody>
          <a:bodyPr wrap="none" rtlCol="0">
            <a:spAutoFit/>
          </a:bodyPr>
          <a:p>
            <a:pPr algn="l"/>
            <a:r>
              <a:rPr lang="pt-PT" altLang="en-US" sz="900" b="1">
                <a:solidFill>
                  <a:schemeClr val="bg1"/>
                </a:solidFill>
              </a:rPr>
              <a:t>Figure: 2 -  Code CDK(Java), reading file python(py), settings(memorySize, role, timeout, version Python)</a:t>
            </a:r>
            <a:endParaRPr lang="pt-PT" altLang="en-US" sz="900" b="1">
              <a:solidFill>
                <a:schemeClr val="bg1"/>
              </a:solidFill>
            </a:endParaRPr>
          </a:p>
        </p:txBody>
      </p:sp>
      <p:sp>
        <p:nvSpPr>
          <p:cNvPr id="19" name="Text Box 18"/>
          <p:cNvSpPr txBox="1"/>
          <p:nvPr/>
        </p:nvSpPr>
        <p:spPr>
          <a:xfrm>
            <a:off x="102870" y="2300605"/>
            <a:ext cx="3697605" cy="229870"/>
          </a:xfrm>
          <a:prstGeom prst="rect">
            <a:avLst/>
          </a:prstGeom>
          <a:noFill/>
        </p:spPr>
        <p:txBody>
          <a:bodyPr wrap="none" rtlCol="0">
            <a:spAutoFit/>
          </a:bodyPr>
          <a:p>
            <a:pPr algn="l"/>
            <a:r>
              <a:rPr lang="pt-PT" altLang="en-US" sz="900" b="1">
                <a:solidFill>
                  <a:schemeClr val="bg1"/>
                </a:solidFill>
              </a:rPr>
              <a:t>Figure: 3 -  Code CDK(Java), reading file folder lambda</a:t>
            </a:r>
            <a:endParaRPr lang="pt-PT" altLang="en-US" sz="900" b="1">
              <a:solidFill>
                <a:schemeClr val="bg1"/>
              </a:solidFill>
            </a:endParaRPr>
          </a:p>
        </p:txBody>
      </p:sp>
      <p:sp>
        <p:nvSpPr>
          <p:cNvPr id="20" name="Text Box 19"/>
          <p:cNvSpPr txBox="1"/>
          <p:nvPr/>
        </p:nvSpPr>
        <p:spPr>
          <a:xfrm>
            <a:off x="1054100" y="4770755"/>
            <a:ext cx="2143760" cy="229870"/>
          </a:xfrm>
          <a:prstGeom prst="rect">
            <a:avLst/>
          </a:prstGeom>
          <a:noFill/>
        </p:spPr>
        <p:txBody>
          <a:bodyPr wrap="none" rtlCol="0">
            <a:spAutoFit/>
          </a:bodyPr>
          <a:p>
            <a:pPr algn="l"/>
            <a:r>
              <a:rPr lang="pt-PT" altLang="en-US" sz="900" b="1">
                <a:solidFill>
                  <a:schemeClr val="bg1"/>
                </a:solidFill>
              </a:rPr>
              <a:t>Figure: 4 -  files folder lambda</a:t>
            </a:r>
            <a:endParaRPr lang="pt-PT" altLang="en-US" sz="900" b="1">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50215" y="613410"/>
            <a:ext cx="7416800" cy="357886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altLang="en-US" sz="2000" b="1" dirty="0">
                <a:solidFill>
                  <a:schemeClr val="bg1"/>
                </a:solidFill>
              </a:rPr>
              <a:t>Code IAC (</a:t>
            </a:r>
            <a:r>
              <a:rPr sz="2000" b="1">
                <a:solidFill>
                  <a:schemeClr val="bg1"/>
                </a:solidFill>
                <a:sym typeface="+mn-ea"/>
              </a:rPr>
              <a:t>infrastructure </a:t>
            </a:r>
            <a:r>
              <a:rPr lang="pt-PT" sz="2000" b="1">
                <a:solidFill>
                  <a:schemeClr val="bg1"/>
                </a:solidFill>
                <a:sym typeface="+mn-ea"/>
              </a:rPr>
              <a:t> as Code</a:t>
            </a:r>
            <a:r>
              <a:rPr lang="pt-PT" altLang="en-US" sz="2000" b="1" dirty="0">
                <a:solidFill>
                  <a:schemeClr val="bg1"/>
                </a:solidFill>
              </a:rPr>
              <a:t>) - Create API Gateway</a:t>
            </a:r>
            <a:endParaRPr lang="pt-PT" altLang="en-US" sz="2000" b="1" dirty="0">
              <a:solidFill>
                <a:schemeClr val="bg1"/>
              </a:solidFill>
            </a:endParaRPr>
          </a:p>
        </p:txBody>
      </p:sp>
      <p:pic>
        <p:nvPicPr>
          <p:cNvPr id="10" name="Picture 9"/>
          <p:cNvPicPr>
            <a:picLocks noChangeAspect="1"/>
          </p:cNvPicPr>
          <p:nvPr/>
        </p:nvPicPr>
        <p:blipFill>
          <a:blip r:embed="rId2"/>
          <a:stretch>
            <a:fillRect/>
          </a:stretch>
        </p:blipFill>
        <p:spPr>
          <a:xfrm>
            <a:off x="11404600" y="140335"/>
            <a:ext cx="728980" cy="728980"/>
          </a:xfrm>
          <a:prstGeom prst="rect">
            <a:avLst/>
          </a:prstGeom>
        </p:spPr>
      </p:pic>
      <p:sp>
        <p:nvSpPr>
          <p:cNvPr id="3" name="Rectangles 2"/>
          <p:cNvSpPr/>
          <p:nvPr/>
        </p:nvSpPr>
        <p:spPr>
          <a:xfrm>
            <a:off x="6226175" y="4496435"/>
            <a:ext cx="5696585" cy="121983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p:nvPr/>
        </p:nvCxnSpPr>
        <p:spPr>
          <a:xfrm flipH="1" flipV="1">
            <a:off x="8662670" y="4208145"/>
            <a:ext cx="135255" cy="30670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550545" y="3959225"/>
            <a:ext cx="2018030" cy="39116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pic>
        <p:nvPicPr>
          <p:cNvPr id="5" name="Picture 4"/>
          <p:cNvPicPr>
            <a:picLocks noChangeAspect="1"/>
          </p:cNvPicPr>
          <p:nvPr/>
        </p:nvPicPr>
        <p:blipFill>
          <a:blip r:embed="rId3"/>
          <a:stretch>
            <a:fillRect/>
          </a:stretch>
        </p:blipFill>
        <p:spPr>
          <a:xfrm>
            <a:off x="5382260" y="3395980"/>
            <a:ext cx="6695440" cy="3183890"/>
          </a:xfrm>
          <a:prstGeom prst="rect">
            <a:avLst/>
          </a:prstGeom>
        </p:spPr>
      </p:pic>
      <p:cxnSp>
        <p:nvCxnSpPr>
          <p:cNvPr id="15" name="Straight Arrow Connector 14"/>
          <p:cNvCxnSpPr>
            <a:stCxn id="18" idx="3"/>
          </p:cNvCxnSpPr>
          <p:nvPr/>
        </p:nvCxnSpPr>
        <p:spPr>
          <a:xfrm flipV="1">
            <a:off x="2568575" y="3529330"/>
            <a:ext cx="3872865" cy="625475"/>
          </a:xfrm>
          <a:prstGeom prst="straightConnector1">
            <a:avLst/>
          </a:prstGeom>
          <a:ln w="22225">
            <a:solidFill>
              <a:srgbClr val="D34BD9"/>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534035" y="4473575"/>
            <a:ext cx="3363595" cy="229870"/>
          </a:xfrm>
          <a:prstGeom prst="rect">
            <a:avLst/>
          </a:prstGeom>
          <a:noFill/>
        </p:spPr>
        <p:txBody>
          <a:bodyPr wrap="none" rtlCol="0">
            <a:spAutoFit/>
          </a:bodyPr>
          <a:p>
            <a:pPr algn="l"/>
            <a:r>
              <a:rPr lang="pt-PT" altLang="en-US" sz="900" b="1">
                <a:solidFill>
                  <a:schemeClr val="bg1"/>
                </a:solidFill>
              </a:rPr>
              <a:t>Figure: 1 -  Code CDK(Java), created API Gateway</a:t>
            </a:r>
            <a:endParaRPr lang="pt-PT" altLang="en-US" sz="900" b="1">
              <a:solidFill>
                <a:schemeClr val="bg1"/>
              </a:solidFill>
            </a:endParaRPr>
          </a:p>
        </p:txBody>
      </p:sp>
      <p:sp>
        <p:nvSpPr>
          <p:cNvPr id="6" name="Text Box 5"/>
          <p:cNvSpPr txBox="1"/>
          <p:nvPr/>
        </p:nvSpPr>
        <p:spPr>
          <a:xfrm>
            <a:off x="5382260" y="6579870"/>
            <a:ext cx="3690620" cy="229870"/>
          </a:xfrm>
          <a:prstGeom prst="rect">
            <a:avLst/>
          </a:prstGeom>
          <a:noFill/>
        </p:spPr>
        <p:txBody>
          <a:bodyPr wrap="none" rtlCol="0">
            <a:spAutoFit/>
          </a:bodyPr>
          <a:p>
            <a:pPr algn="l"/>
            <a:r>
              <a:rPr lang="pt-PT" altLang="en-US" sz="900" b="1">
                <a:solidFill>
                  <a:schemeClr val="bg1"/>
                </a:solidFill>
                <a:sym typeface="+mn-ea"/>
              </a:rPr>
              <a:t>Figure: 2 -  Code CDK(Java), created Cors API Gateway</a:t>
            </a:r>
            <a:endParaRPr lang="pt-PT" altLang="en-US" sz="900" b="1">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67025" y="2630170"/>
            <a:ext cx="8820150" cy="39052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569970"/>
            <a:ext cx="841756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063875" y="4662805"/>
            <a:ext cx="3535680" cy="15773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0204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343150" cy="229870"/>
          </a:xfrm>
          <a:prstGeom prst="rect">
            <a:avLst/>
          </a:prstGeom>
          <a:noFill/>
        </p:spPr>
        <p:txBody>
          <a:bodyPr wrap="none" rtlCol="0">
            <a:spAutoFit/>
          </a:bodyPr>
          <a:p>
            <a:pPr algn="l"/>
            <a:r>
              <a:rPr lang="pt-PT" altLang="en-US" sz="900" b="1">
                <a:solidFill>
                  <a:schemeClr val="bg1"/>
                </a:solidFill>
              </a:rPr>
              <a:t>Figure: 2 -  add item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72435" y="2524125"/>
            <a:ext cx="8181975" cy="413385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972435" y="347472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158490" y="4662805"/>
            <a:ext cx="3441065" cy="1082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208724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867025" y="6535420"/>
            <a:ext cx="2556510" cy="229870"/>
          </a:xfrm>
          <a:prstGeom prst="rect">
            <a:avLst/>
          </a:prstGeom>
          <a:noFill/>
        </p:spPr>
        <p:txBody>
          <a:bodyPr wrap="none" rtlCol="0">
            <a:spAutoFit/>
          </a:bodyPr>
          <a:p>
            <a:pPr algn="l"/>
            <a:r>
              <a:rPr lang="pt-PT" altLang="en-US" sz="900" b="1">
                <a:solidFill>
                  <a:schemeClr val="bg1"/>
                </a:solidFill>
              </a:rPr>
              <a:t>Figure: 2 -  update item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00300" y="1805940"/>
            <a:ext cx="9210675" cy="468185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2410460" y="267335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2787015" y="4365625"/>
            <a:ext cx="3954780" cy="195707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3061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2487295" y="6535420"/>
            <a:ext cx="2603500" cy="229870"/>
          </a:xfrm>
          <a:prstGeom prst="rect">
            <a:avLst/>
          </a:prstGeom>
          <a:noFill/>
        </p:spPr>
        <p:txBody>
          <a:bodyPr wrap="none" rtlCol="0">
            <a:spAutoFit/>
          </a:bodyPr>
          <a:p>
            <a:pPr algn="l"/>
            <a:r>
              <a:rPr lang="pt-PT" altLang="en-US" sz="900" b="1">
                <a:solidFill>
                  <a:schemeClr val="bg1"/>
                </a:solidFill>
              </a:rPr>
              <a:t>Figure: 2 -  Get All items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572510" y="1092835"/>
            <a:ext cx="7734300" cy="529907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72510" y="1788795"/>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91890" y="2976880"/>
            <a:ext cx="4182745" cy="341503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601470"/>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336290" cy="229870"/>
          </a:xfrm>
          <a:prstGeom prst="rect">
            <a:avLst/>
          </a:prstGeom>
          <a:noFill/>
        </p:spPr>
        <p:txBody>
          <a:bodyPr wrap="none" rtlCol="0">
            <a:spAutoFit/>
          </a:bodyPr>
          <a:p>
            <a:pPr algn="l"/>
            <a:r>
              <a:rPr lang="pt-PT" altLang="en-US" sz="900" b="1">
                <a:solidFill>
                  <a:schemeClr val="bg1"/>
                </a:solidFill>
              </a:rPr>
              <a:t>Figure: 2 -  Get One item by orderId table order  </a:t>
            </a:r>
            <a:endParaRPr lang="pt-PT" altLang="en-US" sz="900" b="1">
              <a:solidFill>
                <a:schemeClr val="bg1"/>
              </a:solidFill>
            </a:endParaRPr>
          </a:p>
        </p:txBody>
      </p:sp>
      <p:sp>
        <p:nvSpPr>
          <p:cNvPr id="4" name="Text Box 3"/>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428365" y="894715"/>
            <a:ext cx="8086725" cy="5629910"/>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Postman Call API Gateway</a:t>
            </a:r>
            <a:endParaRPr lang="pt-PT" sz="2000" b="1" dirty="0">
              <a:solidFill>
                <a:schemeClr val="bg1"/>
              </a:solidFill>
            </a:endParaRPr>
          </a:p>
        </p:txBody>
      </p:sp>
      <p:sp>
        <p:nvSpPr>
          <p:cNvPr id="5" name="Rectangles 4"/>
          <p:cNvSpPr/>
          <p:nvPr/>
        </p:nvSpPr>
        <p:spPr>
          <a:xfrm>
            <a:off x="3543935" y="1703070"/>
            <a:ext cx="779843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72840" y="3615055"/>
            <a:ext cx="5848985" cy="25298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335280" y="800100"/>
            <a:ext cx="2952750" cy="1638300"/>
          </a:xfrm>
          <a:prstGeom prst="rect">
            <a:avLst/>
          </a:prstGeom>
        </p:spPr>
      </p:pic>
      <p:sp>
        <p:nvSpPr>
          <p:cNvPr id="7" name="Rectangles 6"/>
          <p:cNvSpPr/>
          <p:nvPr/>
        </p:nvSpPr>
        <p:spPr>
          <a:xfrm>
            <a:off x="335280" y="1839595"/>
            <a:ext cx="2823210"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235325" cy="229870"/>
          </a:xfrm>
          <a:prstGeom prst="rect">
            <a:avLst/>
          </a:prstGeom>
          <a:noFill/>
        </p:spPr>
        <p:txBody>
          <a:bodyPr wrap="none" rtlCol="0">
            <a:spAutoFit/>
          </a:bodyPr>
          <a:p>
            <a:pPr algn="l"/>
            <a:r>
              <a:rPr lang="pt-PT" altLang="en-US" sz="900" b="1">
                <a:solidFill>
                  <a:schemeClr val="bg1"/>
                </a:solidFill>
              </a:rPr>
              <a:t>Figure: 2 -  Delete item by orderId table order  </a:t>
            </a:r>
            <a:endParaRPr lang="pt-PT" altLang="en-US" sz="900" b="1">
              <a:solidFill>
                <a:schemeClr val="bg1"/>
              </a:solidFill>
            </a:endParaRPr>
          </a:p>
        </p:txBody>
      </p:sp>
      <p:sp>
        <p:nvSpPr>
          <p:cNvPr id="2" name="Text Box 1"/>
          <p:cNvSpPr txBox="1"/>
          <p:nvPr/>
        </p:nvSpPr>
        <p:spPr>
          <a:xfrm>
            <a:off x="335280" y="2438400"/>
            <a:ext cx="2173605" cy="229870"/>
          </a:xfrm>
          <a:prstGeom prst="rect">
            <a:avLst/>
          </a:prstGeom>
          <a:noFill/>
        </p:spPr>
        <p:txBody>
          <a:bodyPr wrap="none" rtlCol="0">
            <a:spAutoFit/>
          </a:bodyPr>
          <a:p>
            <a:pPr algn="l"/>
            <a:r>
              <a:rPr lang="pt-PT" altLang="en-US" sz="900" b="1">
                <a:solidFill>
                  <a:schemeClr val="bg1"/>
                </a:solidFill>
              </a:rPr>
              <a:t>Figure: 1 -  Collection Postman</a:t>
            </a:r>
            <a:endParaRPr lang="pt-PT" altLang="en-US" sz="900" b="1">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61E2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543935" y="1008380"/>
            <a:ext cx="6321425" cy="5276850"/>
          </a:xfrm>
          <a:prstGeom prst="rect">
            <a:avLst/>
          </a:prstGeom>
        </p:spPr>
      </p:pic>
      <p:pic>
        <p:nvPicPr>
          <p:cNvPr id="2" name="Picture 1"/>
          <p:cNvPicPr>
            <a:picLocks noChangeAspect="1"/>
          </p:cNvPicPr>
          <p:nvPr/>
        </p:nvPicPr>
        <p:blipFill>
          <a:blip r:embed="rId2"/>
          <a:stretch>
            <a:fillRect/>
          </a:stretch>
        </p:blipFill>
        <p:spPr>
          <a:xfrm>
            <a:off x="391160" y="756285"/>
            <a:ext cx="2895600" cy="2486025"/>
          </a:xfrm>
          <a:prstGeom prst="rect">
            <a:avLst/>
          </a:prstGeom>
        </p:spPr>
      </p:pic>
      <p:sp>
        <p:nvSpPr>
          <p:cNvPr id="8" name="Title 1"/>
          <p:cNvSpPr>
            <a:spLocks noGrp="1"/>
          </p:cNvSpPr>
          <p:nvPr/>
        </p:nvSpPr>
        <p:spPr>
          <a:xfrm>
            <a:off x="335280" y="184208"/>
            <a:ext cx="11658600"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a:lstStyle>
          <a:p>
            <a:r>
              <a:rPr lang="pt-PT" sz="2000" b="1" dirty="0">
                <a:solidFill>
                  <a:schemeClr val="bg1"/>
                </a:solidFill>
              </a:rPr>
              <a:t>Lambda Function Python(Boto3) - Create Item</a:t>
            </a:r>
            <a:endParaRPr lang="pt-PT" sz="2000" b="1" dirty="0">
              <a:solidFill>
                <a:schemeClr val="bg1"/>
              </a:solidFill>
            </a:endParaRPr>
          </a:p>
        </p:txBody>
      </p:sp>
      <p:sp>
        <p:nvSpPr>
          <p:cNvPr id="5" name="Rectangles 4"/>
          <p:cNvSpPr/>
          <p:nvPr/>
        </p:nvSpPr>
        <p:spPr>
          <a:xfrm>
            <a:off x="3672840" y="1536700"/>
            <a:ext cx="6162675" cy="32004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3639820" y="3242310"/>
            <a:ext cx="6177915" cy="1899920"/>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01320" y="1703705"/>
            <a:ext cx="2847975" cy="233045"/>
          </a:xfrm>
          <a:prstGeom prst="rect">
            <a:avLst/>
          </a:prstGeom>
          <a:noFill/>
          <a:ln w="22225">
            <a:solidFill>
              <a:srgbClr val="D34BD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50215" y="558800"/>
            <a:ext cx="3831336" cy="54864"/>
          </a:xfrm>
          <a:prstGeom prst="rect">
            <a:avLst/>
          </a:prstGeom>
          <a:solidFill>
            <a:srgbClr val="D34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Inter Light" panose="02000403000000020004" charset="0"/>
              <a:cs typeface="Inter Light" panose="02000403000000020004" charset="0"/>
            </a:endParaRPr>
          </a:p>
        </p:txBody>
      </p:sp>
      <p:sp>
        <p:nvSpPr>
          <p:cNvPr id="20" name="Text Box 19"/>
          <p:cNvSpPr txBox="1"/>
          <p:nvPr/>
        </p:nvSpPr>
        <p:spPr>
          <a:xfrm>
            <a:off x="3572510" y="6526530"/>
            <a:ext cx="3639820" cy="229870"/>
          </a:xfrm>
          <a:prstGeom prst="rect">
            <a:avLst/>
          </a:prstGeom>
          <a:noFill/>
        </p:spPr>
        <p:txBody>
          <a:bodyPr wrap="none" rtlCol="0">
            <a:spAutoFit/>
          </a:bodyPr>
          <a:p>
            <a:pPr algn="l"/>
            <a:r>
              <a:rPr lang="pt-PT" altLang="en-US" sz="900" b="1">
                <a:solidFill>
                  <a:schemeClr val="bg1"/>
                </a:solidFill>
              </a:rPr>
              <a:t>Figure: 2 -  Put item table order  (code Python boto3)</a:t>
            </a:r>
            <a:endParaRPr lang="pt-PT" altLang="en-US" sz="900" b="1">
              <a:solidFill>
                <a:schemeClr val="bg1"/>
              </a:solidFill>
            </a:endParaRPr>
          </a:p>
        </p:txBody>
      </p:sp>
      <p:sp>
        <p:nvSpPr>
          <p:cNvPr id="4" name="Text Box 3"/>
          <p:cNvSpPr txBox="1"/>
          <p:nvPr/>
        </p:nvSpPr>
        <p:spPr>
          <a:xfrm>
            <a:off x="335280" y="3385185"/>
            <a:ext cx="2534285" cy="229870"/>
          </a:xfrm>
          <a:prstGeom prst="rect">
            <a:avLst/>
          </a:prstGeom>
          <a:noFill/>
        </p:spPr>
        <p:txBody>
          <a:bodyPr wrap="none" rtlCol="0">
            <a:spAutoFit/>
          </a:bodyPr>
          <a:p>
            <a:pPr algn="l"/>
            <a:r>
              <a:rPr lang="pt-PT" altLang="en-US" sz="900" b="1">
                <a:solidFill>
                  <a:schemeClr val="bg1"/>
                </a:solidFill>
              </a:rPr>
              <a:t>Figure: 1 -  Lambda functions </a:t>
            </a:r>
            <a:r>
              <a:rPr lang="pt-PT" altLang="en-US" sz="900" b="1">
                <a:solidFill>
                  <a:schemeClr val="bg1"/>
                </a:solidFill>
                <a:sym typeface="+mn-ea"/>
              </a:rPr>
              <a:t>Folder</a:t>
            </a:r>
            <a:endParaRPr lang="pt-PT" altLang="en-US" sz="900" b="1">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33030</Words>
  <Application>WPS Presentation</Application>
  <PresentationFormat>Widescreen</PresentationFormat>
  <Paragraphs>1811</Paragraphs>
  <Slides>123</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123</vt:i4>
      </vt:variant>
    </vt:vector>
  </HeadingPairs>
  <TitlesOfParts>
    <vt:vector size="147" baseType="lpstr">
      <vt:lpstr>Arial</vt:lpstr>
      <vt:lpstr>SimSun</vt:lpstr>
      <vt:lpstr>Wingdings</vt:lpstr>
      <vt:lpstr>Nimbus Roman No9 L</vt:lpstr>
      <vt:lpstr>Amazon Ember Light</vt:lpstr>
      <vt:lpstr>Caviar Dreams</vt:lpstr>
      <vt:lpstr>Amazon Ember Heavy</vt:lpstr>
      <vt:lpstr>Garuda</vt:lpstr>
      <vt:lpstr>Amazon Ember</vt:lpstr>
      <vt:lpstr>Gubbi</vt:lpstr>
      <vt:lpstr>Amazon Ember</vt:lpstr>
      <vt:lpstr>Swiss921 BT</vt:lpstr>
      <vt:lpstr>Inter Light</vt:lpstr>
      <vt:lpstr>Calibri Light</vt:lpstr>
      <vt:lpstr>DejaVu Sans</vt:lpstr>
      <vt:lpstr>Calibri</vt:lpstr>
      <vt:lpstr>Microsoft YaHei</vt:lpstr>
      <vt:lpstr>Droid Sans Fallback</vt:lpstr>
      <vt:lpstr>Arial Unicode MS</vt:lpstr>
      <vt:lpstr>Janda Cheerful Script</vt:lpstr>
      <vt:lpstr>Neuropolitical Rg</vt:lpstr>
      <vt:lpstr>Wingdings</vt:lpstr>
      <vt:lpstr>OpenSymbol</vt:lpstr>
      <vt:lpstr>Office Theme</vt:lpstr>
      <vt:lpstr>Getting to know AWS Serverless with CDK, Java and Python</vt:lpstr>
      <vt:lpstr>PowerPoint 演示文稿</vt:lpstr>
      <vt:lpstr>PowerPoint 演示文稿</vt:lpstr>
      <vt:lpstr>Question  Artificial intelligence</vt:lpstr>
      <vt:lpstr>PowerPoint 演示文稿</vt:lpstr>
      <vt:lpstr>PowerPoint 演示文稿</vt:lpstr>
      <vt:lpstr>Use Case </vt:lpstr>
      <vt:lpstr>PowerPoint 演示文稿</vt:lpstr>
      <vt:lpstr>Requirement  and  Tools</vt:lpstr>
      <vt:lpstr>PowerPoint 演示文稿</vt:lpstr>
      <vt:lpstr>Install AWS  Command Line  Interface  (AWS CLI) Linux</vt:lpstr>
      <vt:lpstr>PowerPoint 演示文稿</vt:lpstr>
      <vt:lpstr>AWS IDE Toolkits </vt:lpstr>
      <vt:lpstr>PowerPoint 演示文稿</vt:lpstr>
      <vt:lpstr>PowerPoint 演示文稿</vt:lpstr>
      <vt:lpstr>PowerPoint 演示文稿</vt:lpstr>
      <vt:lpstr>Introduction  AWS Serverless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Storage</vt:lpstr>
      <vt:lpstr>PowerPoint 演示文稿</vt:lpstr>
      <vt:lpstr>AWS Database</vt:lpstr>
      <vt:lpstr>PowerPoint 演示文稿</vt:lpstr>
      <vt:lpstr>PowerPoint 演示文稿</vt:lpstr>
      <vt:lpstr>PowerPoint 演示文稿</vt:lpstr>
      <vt:lpstr>AWS API  Gateway</vt:lpstr>
      <vt:lpstr>PowerPoint 演示文稿</vt:lpstr>
      <vt:lpstr>PowerPoint 演示文稿</vt:lpstr>
      <vt:lpstr>AWS Application Integration</vt:lpstr>
      <vt:lpstr>Amazon  SNS</vt:lpstr>
      <vt:lpstr>PowerPoint 演示文稿</vt:lpstr>
      <vt:lpstr>PowerPoint 演示文稿</vt:lpstr>
      <vt:lpstr>Amazon  SQS</vt:lpstr>
      <vt:lpstr>PowerPoint 演示文稿</vt:lpstr>
      <vt:lpstr>PowerPoint 演示文稿</vt:lpstr>
      <vt:lpstr>PowerPoint 演示文稿</vt:lpstr>
      <vt:lpstr>Amazon  EventBridge </vt:lpstr>
      <vt:lpstr>PowerPoint 演示文稿</vt:lpstr>
      <vt:lpstr>PowerPoint 演示文稿</vt:lpstr>
      <vt:lpstr>PowerPoint 演示文稿</vt:lpstr>
      <vt:lpstr>PowerPoint 演示文稿</vt:lpstr>
      <vt:lpstr>AWS Application Orchestration</vt:lpstr>
      <vt:lpstr>AWS  Step Functions </vt:lpstr>
      <vt:lpstr>PowerPoint 演示文稿</vt:lpstr>
      <vt:lpstr>PowerPoint 演示文稿</vt:lpstr>
      <vt:lpstr>PowerPoint 演示文稿</vt:lpstr>
      <vt:lpstr>AWS Lambda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CDK  for Java and 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weder</cp:lastModifiedBy>
  <cp:revision>1044</cp:revision>
  <dcterms:created xsi:type="dcterms:W3CDTF">2023-10-18T02:51:59Z</dcterms:created>
  <dcterms:modified xsi:type="dcterms:W3CDTF">2023-10-18T02:51:59Z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1033-11.1.0.11698</vt:lpwstr>
  </property>
  <property fmtid="{D5CDD505-2E9C-101B-9397-08002B2CF9AE}" pid="3" name="ICV">
    <vt:lpwstr/>
  </property>
</Properties>
</file>